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9" r:id="rId2"/>
    <p:sldId id="307" r:id="rId3"/>
    <p:sldId id="333" r:id="rId4"/>
    <p:sldId id="377" r:id="rId5"/>
    <p:sldId id="297" r:id="rId6"/>
    <p:sldId id="347" r:id="rId7"/>
    <p:sldId id="340" r:id="rId8"/>
    <p:sldId id="329" r:id="rId9"/>
    <p:sldId id="345" r:id="rId10"/>
    <p:sldId id="331" r:id="rId11"/>
    <p:sldId id="330" r:id="rId12"/>
    <p:sldId id="339" r:id="rId13"/>
    <p:sldId id="335" r:id="rId14"/>
    <p:sldId id="337" r:id="rId15"/>
    <p:sldId id="301" r:id="rId16"/>
    <p:sldId id="308" r:id="rId17"/>
    <p:sldId id="324" r:id="rId18"/>
    <p:sldId id="325" r:id="rId19"/>
    <p:sldId id="326" r:id="rId20"/>
    <p:sldId id="327" r:id="rId21"/>
    <p:sldId id="328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abko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5657" autoAdjust="0"/>
  </p:normalViewPr>
  <p:slideViewPr>
    <p:cSldViewPr>
      <p:cViewPr>
        <p:scale>
          <a:sx n="90" d="100"/>
          <a:sy n="90" d="100"/>
        </p:scale>
        <p:origin x="-153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994" y="-10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DFAF2-79EA-45F8-9050-E0224B892E0B}" type="doc">
      <dgm:prSet loTypeId="urn:microsoft.com/office/officeart/2005/8/layout/hList7#1" loCatId="list" qsTypeId="urn:microsoft.com/office/officeart/2005/8/quickstyle/simple2" qsCatId="simple" csTypeId="urn:microsoft.com/office/officeart/2005/8/colors/colorful3" csCatId="colorful" phldr="1"/>
      <dgm:spPr/>
    </dgm:pt>
    <dgm:pt modelId="{144DFE57-F78F-4ACC-B200-9CA6BD8B7A30}">
      <dgm:prSet phldrT="[Текст]"/>
      <dgm:spPr/>
      <dgm:t>
        <a:bodyPr/>
        <a:lstStyle/>
        <a:p>
          <a:r>
            <a:rPr lang="ru-RU" dirty="0" smtClean="0"/>
            <a:t>Архивы</a:t>
          </a:r>
          <a:endParaRPr lang="ru-RU" dirty="0"/>
        </a:p>
      </dgm:t>
    </dgm:pt>
    <dgm:pt modelId="{312E72E5-04E3-494E-9064-0E7C7BD5A548}" type="parTrans" cxnId="{DAACBD9E-E024-4C71-8FAC-0DD95A015458}">
      <dgm:prSet/>
      <dgm:spPr/>
      <dgm:t>
        <a:bodyPr/>
        <a:lstStyle/>
        <a:p>
          <a:endParaRPr lang="ru-RU"/>
        </a:p>
      </dgm:t>
    </dgm:pt>
    <dgm:pt modelId="{7A996BCF-A366-4F3E-91BC-2A80D17CF183}" type="sibTrans" cxnId="{DAACBD9E-E024-4C71-8FAC-0DD95A015458}">
      <dgm:prSet/>
      <dgm:spPr/>
      <dgm:t>
        <a:bodyPr/>
        <a:lstStyle/>
        <a:p>
          <a:endParaRPr lang="ru-RU"/>
        </a:p>
      </dgm:t>
    </dgm:pt>
    <dgm:pt modelId="{9268A371-89D4-4BD1-8079-0EDAA00FA0CD}">
      <dgm:prSet phldrT="[Текст]"/>
      <dgm:spPr/>
      <dgm:t>
        <a:bodyPr/>
        <a:lstStyle/>
        <a:p>
          <a:r>
            <a:rPr lang="ru-RU" dirty="0" smtClean="0"/>
            <a:t>Библиотеки</a:t>
          </a:r>
          <a:endParaRPr lang="ru-RU" dirty="0"/>
        </a:p>
      </dgm:t>
    </dgm:pt>
    <dgm:pt modelId="{0B4A6D73-B6AE-428B-B328-2D65B8987045}" type="parTrans" cxnId="{D80A6FFB-6B42-4162-A938-9800A35B952C}">
      <dgm:prSet/>
      <dgm:spPr/>
      <dgm:t>
        <a:bodyPr/>
        <a:lstStyle/>
        <a:p>
          <a:endParaRPr lang="ru-RU"/>
        </a:p>
      </dgm:t>
    </dgm:pt>
    <dgm:pt modelId="{B79D05B3-90C5-4282-A763-57FB20802298}" type="sibTrans" cxnId="{D80A6FFB-6B42-4162-A938-9800A35B952C}">
      <dgm:prSet/>
      <dgm:spPr/>
      <dgm:t>
        <a:bodyPr/>
        <a:lstStyle/>
        <a:p>
          <a:endParaRPr lang="ru-RU"/>
        </a:p>
      </dgm:t>
    </dgm:pt>
    <dgm:pt modelId="{AEC2B9E7-7491-4D6B-B6BB-FEDF3EE533FD}">
      <dgm:prSet phldrT="[Текст]"/>
      <dgm:spPr/>
      <dgm:t>
        <a:bodyPr/>
        <a:lstStyle/>
        <a:p>
          <a:r>
            <a:rPr lang="ru-RU" dirty="0" smtClean="0"/>
            <a:t>Музеи</a:t>
          </a:r>
          <a:endParaRPr lang="ru-RU" dirty="0"/>
        </a:p>
      </dgm:t>
    </dgm:pt>
    <dgm:pt modelId="{97BBCB7A-9526-40DA-856A-AAA159D5B9BC}" type="parTrans" cxnId="{18FF5173-9D8F-4E29-996E-849F37418BFF}">
      <dgm:prSet/>
      <dgm:spPr/>
      <dgm:t>
        <a:bodyPr/>
        <a:lstStyle/>
        <a:p>
          <a:endParaRPr lang="ru-RU"/>
        </a:p>
      </dgm:t>
    </dgm:pt>
    <dgm:pt modelId="{AD40502C-5D31-4CD7-8F6C-338A4AAE1B2A}" type="sibTrans" cxnId="{18FF5173-9D8F-4E29-996E-849F37418BFF}">
      <dgm:prSet/>
      <dgm:spPr/>
      <dgm:t>
        <a:bodyPr/>
        <a:lstStyle/>
        <a:p>
          <a:endParaRPr lang="ru-RU"/>
        </a:p>
      </dgm:t>
    </dgm:pt>
    <dgm:pt modelId="{E5FD761E-622C-4C24-8077-666B51B8CD67}" type="pres">
      <dgm:prSet presAssocID="{CE6DFAF2-79EA-45F8-9050-E0224B892E0B}" presName="Name0" presStyleCnt="0">
        <dgm:presLayoutVars>
          <dgm:dir/>
          <dgm:resizeHandles val="exact"/>
        </dgm:presLayoutVars>
      </dgm:prSet>
      <dgm:spPr/>
    </dgm:pt>
    <dgm:pt modelId="{7D3470C8-A78E-4CCE-939C-E615D0CF6AB5}" type="pres">
      <dgm:prSet presAssocID="{CE6DFAF2-79EA-45F8-9050-E0224B892E0B}" presName="fgShape" presStyleLbl="fgShp" presStyleIdx="0" presStyleCnt="1" custScaleX="98830" custScaleY="118564" custLinFactNeighborX="-1036" custLinFactNeighborY="-7619"/>
      <dgm:spPr/>
    </dgm:pt>
    <dgm:pt modelId="{CA87D3BD-43FA-4C9A-90BD-E0837ABF69B2}" type="pres">
      <dgm:prSet presAssocID="{CE6DFAF2-79EA-45F8-9050-E0224B892E0B}" presName="linComp" presStyleCnt="0"/>
      <dgm:spPr/>
    </dgm:pt>
    <dgm:pt modelId="{AF3E2B60-F7AE-4469-8B81-0BFED90E6E10}" type="pres">
      <dgm:prSet presAssocID="{144DFE57-F78F-4ACC-B200-9CA6BD8B7A30}" presName="compNode" presStyleCnt="0"/>
      <dgm:spPr/>
    </dgm:pt>
    <dgm:pt modelId="{E48F8B63-E3BA-4B31-B305-F5678C34FDF5}" type="pres">
      <dgm:prSet presAssocID="{144DFE57-F78F-4ACC-B200-9CA6BD8B7A30}" presName="bkgdShape" presStyleLbl="node1" presStyleIdx="0" presStyleCnt="3" custScaleX="77368" custLinFactNeighborX="-5881" custLinFactNeighborY="-405"/>
      <dgm:spPr/>
      <dgm:t>
        <a:bodyPr/>
        <a:lstStyle/>
        <a:p>
          <a:endParaRPr lang="ru-RU"/>
        </a:p>
      </dgm:t>
    </dgm:pt>
    <dgm:pt modelId="{FF302A0D-FAE8-4FD9-ADDF-45608D4E1839}" type="pres">
      <dgm:prSet presAssocID="{144DFE57-F78F-4ACC-B200-9CA6BD8B7A3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16A5B-9153-4FDC-B78B-3D30B670787B}" type="pres">
      <dgm:prSet presAssocID="{144DFE57-F78F-4ACC-B200-9CA6BD8B7A30}" presName="invisiNode" presStyleLbl="node1" presStyleIdx="0" presStyleCnt="3"/>
      <dgm:spPr/>
    </dgm:pt>
    <dgm:pt modelId="{1B68884B-7911-43A5-B4CD-46DBA66B21BC}" type="pres">
      <dgm:prSet presAssocID="{144DFE57-F78F-4ACC-B200-9CA6BD8B7A30}" presName="imagNode" presStyleLbl="fgImgPlace1" presStyleIdx="0" presStyleCnt="3" custScaleX="116296" custScaleY="112419" custLinFactNeighborX="-20669" custLinFactNeighborY="8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2B89B7-9D8C-4A6E-8570-766DD93C6334}" type="pres">
      <dgm:prSet presAssocID="{7A996BCF-A366-4F3E-91BC-2A80D17CF1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2460B2-152B-40A6-B1FE-E57638636075}" type="pres">
      <dgm:prSet presAssocID="{9268A371-89D4-4BD1-8079-0EDAA00FA0CD}" presName="compNode" presStyleCnt="0"/>
      <dgm:spPr/>
    </dgm:pt>
    <dgm:pt modelId="{0DB20307-83ED-42E2-911E-D0028EFA8596}" type="pres">
      <dgm:prSet presAssocID="{9268A371-89D4-4BD1-8079-0EDAA00FA0CD}" presName="bkgdShape" presStyleLbl="node1" presStyleIdx="1" presStyleCnt="3" custScaleX="76814" custLinFactNeighborX="-3116"/>
      <dgm:spPr/>
      <dgm:t>
        <a:bodyPr/>
        <a:lstStyle/>
        <a:p>
          <a:endParaRPr lang="ru-RU"/>
        </a:p>
      </dgm:t>
    </dgm:pt>
    <dgm:pt modelId="{75ABE725-1076-447E-A978-7159C78BC5C3}" type="pres">
      <dgm:prSet presAssocID="{9268A371-89D4-4BD1-8079-0EDAA00FA0C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2D1E-ACB7-44C7-A45F-18DE205F6824}" type="pres">
      <dgm:prSet presAssocID="{9268A371-89D4-4BD1-8079-0EDAA00FA0CD}" presName="invisiNode" presStyleLbl="node1" presStyleIdx="1" presStyleCnt="3"/>
      <dgm:spPr/>
    </dgm:pt>
    <dgm:pt modelId="{45BEF0E7-C0FD-4C62-8358-D616F838ADD7}" type="pres">
      <dgm:prSet presAssocID="{9268A371-89D4-4BD1-8079-0EDAA00FA0CD}" presName="imagNode" presStyleLbl="fgImgPlace1" presStyleIdx="1" presStyleCnt="3" custScaleX="118017" custScaleY="112419" custLinFactNeighborX="-7850" custLinFactNeighborY="40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0831D2-635B-40DA-A3E0-99048018AF66}" type="pres">
      <dgm:prSet presAssocID="{B79D05B3-90C5-4282-A763-57FB208022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1A5DEE-22D8-43CE-93A2-411291063374}" type="pres">
      <dgm:prSet presAssocID="{AEC2B9E7-7491-4D6B-B6BB-FEDF3EE533FD}" presName="compNode" presStyleCnt="0"/>
      <dgm:spPr/>
    </dgm:pt>
    <dgm:pt modelId="{DFE39996-173A-40EF-BEDF-2DAC38B31021}" type="pres">
      <dgm:prSet presAssocID="{AEC2B9E7-7491-4D6B-B6BB-FEDF3EE533FD}" presName="bkgdShape" presStyleLbl="node1" presStyleIdx="2" presStyleCnt="3" custScaleX="76499" custLinFactNeighborX="3160"/>
      <dgm:spPr/>
      <dgm:t>
        <a:bodyPr/>
        <a:lstStyle/>
        <a:p>
          <a:endParaRPr lang="ru-RU"/>
        </a:p>
      </dgm:t>
    </dgm:pt>
    <dgm:pt modelId="{FF27A4D2-1C94-488E-8427-732E60B83AE0}" type="pres">
      <dgm:prSet presAssocID="{AEC2B9E7-7491-4D6B-B6BB-FEDF3EE533F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D4FC-8950-46EB-A2E6-DE900215BBA5}" type="pres">
      <dgm:prSet presAssocID="{AEC2B9E7-7491-4D6B-B6BB-FEDF3EE533FD}" presName="invisiNode" presStyleLbl="node1" presStyleIdx="2" presStyleCnt="3"/>
      <dgm:spPr/>
    </dgm:pt>
    <dgm:pt modelId="{273D9640-3297-4E4C-B078-487023A717F9}" type="pres">
      <dgm:prSet presAssocID="{AEC2B9E7-7491-4D6B-B6BB-FEDF3EE533FD}" presName="imagNode" presStyleLbl="fgImgPlace1" presStyleIdx="2" presStyleCnt="3" custScaleX="119739" custScaleY="112419" custLinFactNeighborX="6742" custLinFactNeighborY="880"/>
      <dgm:spPr/>
    </dgm:pt>
  </dgm:ptLst>
  <dgm:cxnLst>
    <dgm:cxn modelId="{A510CBA8-5A64-4EB2-B666-7B28D9E13C23}" type="presOf" srcId="{144DFE57-F78F-4ACC-B200-9CA6BD8B7A30}" destId="{FF302A0D-FAE8-4FD9-ADDF-45608D4E1839}" srcOrd="1" destOrd="0" presId="urn:microsoft.com/office/officeart/2005/8/layout/hList7#1"/>
    <dgm:cxn modelId="{7A0C7FD4-9DF5-4340-A857-FB27530D171A}" type="presOf" srcId="{9268A371-89D4-4BD1-8079-0EDAA00FA0CD}" destId="{0DB20307-83ED-42E2-911E-D0028EFA8596}" srcOrd="0" destOrd="0" presId="urn:microsoft.com/office/officeart/2005/8/layout/hList7#1"/>
    <dgm:cxn modelId="{F47B05BC-CDDB-498F-8CAB-CBC063A02DAB}" type="presOf" srcId="{7A996BCF-A366-4F3E-91BC-2A80D17CF183}" destId="{1F2B89B7-9D8C-4A6E-8570-766DD93C6334}" srcOrd="0" destOrd="0" presId="urn:microsoft.com/office/officeart/2005/8/layout/hList7#1"/>
    <dgm:cxn modelId="{5F9AEE62-5226-4638-B755-DBB446D1A149}" type="presOf" srcId="{AEC2B9E7-7491-4D6B-B6BB-FEDF3EE533FD}" destId="{DFE39996-173A-40EF-BEDF-2DAC38B31021}" srcOrd="0" destOrd="0" presId="urn:microsoft.com/office/officeart/2005/8/layout/hList7#1"/>
    <dgm:cxn modelId="{3C6AC81B-E022-4442-A773-5DD04E841C98}" type="presOf" srcId="{AEC2B9E7-7491-4D6B-B6BB-FEDF3EE533FD}" destId="{FF27A4D2-1C94-488E-8427-732E60B83AE0}" srcOrd="1" destOrd="0" presId="urn:microsoft.com/office/officeart/2005/8/layout/hList7#1"/>
    <dgm:cxn modelId="{DAACBD9E-E024-4C71-8FAC-0DD95A015458}" srcId="{CE6DFAF2-79EA-45F8-9050-E0224B892E0B}" destId="{144DFE57-F78F-4ACC-B200-9CA6BD8B7A30}" srcOrd="0" destOrd="0" parTransId="{312E72E5-04E3-494E-9064-0E7C7BD5A548}" sibTransId="{7A996BCF-A366-4F3E-91BC-2A80D17CF183}"/>
    <dgm:cxn modelId="{1738AFDC-A873-4CF6-BCB6-5F465C32A90A}" type="presOf" srcId="{B79D05B3-90C5-4282-A763-57FB20802298}" destId="{840831D2-635B-40DA-A3E0-99048018AF66}" srcOrd="0" destOrd="0" presId="urn:microsoft.com/office/officeart/2005/8/layout/hList7#1"/>
    <dgm:cxn modelId="{D856724B-61BF-45AC-8A6D-62D46AB41E1C}" type="presOf" srcId="{9268A371-89D4-4BD1-8079-0EDAA00FA0CD}" destId="{75ABE725-1076-447E-A978-7159C78BC5C3}" srcOrd="1" destOrd="0" presId="urn:microsoft.com/office/officeart/2005/8/layout/hList7#1"/>
    <dgm:cxn modelId="{298E6882-855C-45A6-9BCA-A9547E719C2E}" type="presOf" srcId="{CE6DFAF2-79EA-45F8-9050-E0224B892E0B}" destId="{E5FD761E-622C-4C24-8077-666B51B8CD67}" srcOrd="0" destOrd="0" presId="urn:microsoft.com/office/officeart/2005/8/layout/hList7#1"/>
    <dgm:cxn modelId="{D80A6FFB-6B42-4162-A938-9800A35B952C}" srcId="{CE6DFAF2-79EA-45F8-9050-E0224B892E0B}" destId="{9268A371-89D4-4BD1-8079-0EDAA00FA0CD}" srcOrd="1" destOrd="0" parTransId="{0B4A6D73-B6AE-428B-B328-2D65B8987045}" sibTransId="{B79D05B3-90C5-4282-A763-57FB20802298}"/>
    <dgm:cxn modelId="{18FF5173-9D8F-4E29-996E-849F37418BFF}" srcId="{CE6DFAF2-79EA-45F8-9050-E0224B892E0B}" destId="{AEC2B9E7-7491-4D6B-B6BB-FEDF3EE533FD}" srcOrd="2" destOrd="0" parTransId="{97BBCB7A-9526-40DA-856A-AAA159D5B9BC}" sibTransId="{AD40502C-5D31-4CD7-8F6C-338A4AAE1B2A}"/>
    <dgm:cxn modelId="{ECA25A72-3A02-4C27-93FC-CEB180E06AF4}" type="presOf" srcId="{144DFE57-F78F-4ACC-B200-9CA6BD8B7A30}" destId="{E48F8B63-E3BA-4B31-B305-F5678C34FDF5}" srcOrd="0" destOrd="0" presId="urn:microsoft.com/office/officeart/2005/8/layout/hList7#1"/>
    <dgm:cxn modelId="{42B89D34-8E28-4CBD-A0F7-158B9FBC03CF}" type="presParOf" srcId="{E5FD761E-622C-4C24-8077-666B51B8CD67}" destId="{7D3470C8-A78E-4CCE-939C-E615D0CF6AB5}" srcOrd="0" destOrd="0" presId="urn:microsoft.com/office/officeart/2005/8/layout/hList7#1"/>
    <dgm:cxn modelId="{A02BDEF5-F83B-4A4C-AE7B-D5AE8113D8E9}" type="presParOf" srcId="{E5FD761E-622C-4C24-8077-666B51B8CD67}" destId="{CA87D3BD-43FA-4C9A-90BD-E0837ABF69B2}" srcOrd="1" destOrd="0" presId="urn:microsoft.com/office/officeart/2005/8/layout/hList7#1"/>
    <dgm:cxn modelId="{2DEC4486-2BCB-4EA4-A2B7-FB09DACB5EA8}" type="presParOf" srcId="{CA87D3BD-43FA-4C9A-90BD-E0837ABF69B2}" destId="{AF3E2B60-F7AE-4469-8B81-0BFED90E6E10}" srcOrd="0" destOrd="0" presId="urn:microsoft.com/office/officeart/2005/8/layout/hList7#1"/>
    <dgm:cxn modelId="{D4B5B7D7-B21F-4566-9DA2-71A344072B42}" type="presParOf" srcId="{AF3E2B60-F7AE-4469-8B81-0BFED90E6E10}" destId="{E48F8B63-E3BA-4B31-B305-F5678C34FDF5}" srcOrd="0" destOrd="0" presId="urn:microsoft.com/office/officeart/2005/8/layout/hList7#1"/>
    <dgm:cxn modelId="{C092469B-45FE-4FC0-8AC7-607685D9FA07}" type="presParOf" srcId="{AF3E2B60-F7AE-4469-8B81-0BFED90E6E10}" destId="{FF302A0D-FAE8-4FD9-ADDF-45608D4E1839}" srcOrd="1" destOrd="0" presId="urn:microsoft.com/office/officeart/2005/8/layout/hList7#1"/>
    <dgm:cxn modelId="{91361F57-EC65-4ACA-B5E2-E98962844A17}" type="presParOf" srcId="{AF3E2B60-F7AE-4469-8B81-0BFED90E6E10}" destId="{7E616A5B-9153-4FDC-B78B-3D30B670787B}" srcOrd="2" destOrd="0" presId="urn:microsoft.com/office/officeart/2005/8/layout/hList7#1"/>
    <dgm:cxn modelId="{3E616A02-1888-4BFF-AE1E-A4032705334B}" type="presParOf" srcId="{AF3E2B60-F7AE-4469-8B81-0BFED90E6E10}" destId="{1B68884B-7911-43A5-B4CD-46DBA66B21BC}" srcOrd="3" destOrd="0" presId="urn:microsoft.com/office/officeart/2005/8/layout/hList7#1"/>
    <dgm:cxn modelId="{48F293F7-616D-4134-BAF4-02A72371B612}" type="presParOf" srcId="{CA87D3BD-43FA-4C9A-90BD-E0837ABF69B2}" destId="{1F2B89B7-9D8C-4A6E-8570-766DD93C6334}" srcOrd="1" destOrd="0" presId="urn:microsoft.com/office/officeart/2005/8/layout/hList7#1"/>
    <dgm:cxn modelId="{91425100-0BE8-4343-AFCB-52F2E3F6323D}" type="presParOf" srcId="{CA87D3BD-43FA-4C9A-90BD-E0837ABF69B2}" destId="{BF2460B2-152B-40A6-B1FE-E57638636075}" srcOrd="2" destOrd="0" presId="urn:microsoft.com/office/officeart/2005/8/layout/hList7#1"/>
    <dgm:cxn modelId="{DBE59553-0746-4D7A-85F5-C56E351ECA72}" type="presParOf" srcId="{BF2460B2-152B-40A6-B1FE-E57638636075}" destId="{0DB20307-83ED-42E2-911E-D0028EFA8596}" srcOrd="0" destOrd="0" presId="urn:microsoft.com/office/officeart/2005/8/layout/hList7#1"/>
    <dgm:cxn modelId="{BC136182-8709-4DCF-93FB-5A157B84A13E}" type="presParOf" srcId="{BF2460B2-152B-40A6-B1FE-E57638636075}" destId="{75ABE725-1076-447E-A978-7159C78BC5C3}" srcOrd="1" destOrd="0" presId="urn:microsoft.com/office/officeart/2005/8/layout/hList7#1"/>
    <dgm:cxn modelId="{E1E204A5-0407-4676-BC5B-D41F7F353DD9}" type="presParOf" srcId="{BF2460B2-152B-40A6-B1FE-E57638636075}" destId="{26112D1E-ACB7-44C7-A45F-18DE205F6824}" srcOrd="2" destOrd="0" presId="urn:microsoft.com/office/officeart/2005/8/layout/hList7#1"/>
    <dgm:cxn modelId="{B01D730B-AC58-4306-A8B0-0854D249BEBA}" type="presParOf" srcId="{BF2460B2-152B-40A6-B1FE-E57638636075}" destId="{45BEF0E7-C0FD-4C62-8358-D616F838ADD7}" srcOrd="3" destOrd="0" presId="urn:microsoft.com/office/officeart/2005/8/layout/hList7#1"/>
    <dgm:cxn modelId="{0F4C1718-3C20-46D6-9C51-008F0DA6804C}" type="presParOf" srcId="{CA87D3BD-43FA-4C9A-90BD-E0837ABF69B2}" destId="{840831D2-635B-40DA-A3E0-99048018AF66}" srcOrd="3" destOrd="0" presId="urn:microsoft.com/office/officeart/2005/8/layout/hList7#1"/>
    <dgm:cxn modelId="{54B979F2-F091-42F5-B034-404562DDDB69}" type="presParOf" srcId="{CA87D3BD-43FA-4C9A-90BD-E0837ABF69B2}" destId="{D11A5DEE-22D8-43CE-93A2-411291063374}" srcOrd="4" destOrd="0" presId="urn:microsoft.com/office/officeart/2005/8/layout/hList7#1"/>
    <dgm:cxn modelId="{9B950B53-F7BA-476C-BB0E-53CAEF06492B}" type="presParOf" srcId="{D11A5DEE-22D8-43CE-93A2-411291063374}" destId="{DFE39996-173A-40EF-BEDF-2DAC38B31021}" srcOrd="0" destOrd="0" presId="urn:microsoft.com/office/officeart/2005/8/layout/hList7#1"/>
    <dgm:cxn modelId="{25AFCD0A-D989-449F-8595-B46C30F98B24}" type="presParOf" srcId="{D11A5DEE-22D8-43CE-93A2-411291063374}" destId="{FF27A4D2-1C94-488E-8427-732E60B83AE0}" srcOrd="1" destOrd="0" presId="urn:microsoft.com/office/officeart/2005/8/layout/hList7#1"/>
    <dgm:cxn modelId="{29DB6C2A-3FE2-421D-ABEE-387B9EB3DCA8}" type="presParOf" srcId="{D11A5DEE-22D8-43CE-93A2-411291063374}" destId="{D198D4FC-8950-46EB-A2E6-DE900215BBA5}" srcOrd="2" destOrd="0" presId="urn:microsoft.com/office/officeart/2005/8/layout/hList7#1"/>
    <dgm:cxn modelId="{C445DE53-1FE6-45E0-84DF-197F4BF0071A}" type="presParOf" srcId="{D11A5DEE-22D8-43CE-93A2-411291063374}" destId="{273D9640-3297-4E4C-B078-487023A717F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68FDE-5F99-4FE7-825A-58CC6CC6244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FDC92C-5E62-420E-B793-57F39AA4D895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aseline="0" dirty="0" smtClean="0">
              <a:solidFill>
                <a:schemeClr val="tx1"/>
              </a:solidFill>
            </a:rPr>
            <a:t>Электронный читальный зал</a:t>
          </a:r>
          <a:endParaRPr lang="ru-RU" sz="2000" baseline="0" dirty="0">
            <a:solidFill>
              <a:schemeClr val="tx1"/>
            </a:solidFill>
          </a:endParaRPr>
        </a:p>
      </dgm:t>
    </dgm:pt>
    <dgm:pt modelId="{72B3D0DE-73B6-4222-AAB1-77766149FC62}" type="parTrans" cxnId="{B773A51B-9818-46CB-A288-112FF3EBADCD}">
      <dgm:prSet/>
      <dgm:spPr/>
      <dgm:t>
        <a:bodyPr/>
        <a:lstStyle/>
        <a:p>
          <a:endParaRPr lang="ru-RU"/>
        </a:p>
      </dgm:t>
    </dgm:pt>
    <dgm:pt modelId="{ED042907-46CB-4409-9FF3-645FFFD796BB}" type="sibTrans" cxnId="{B773A51B-9818-46CB-A288-112FF3EBADCD}">
      <dgm:prSet/>
      <dgm:spPr/>
      <dgm:t>
        <a:bodyPr/>
        <a:lstStyle/>
        <a:p>
          <a:endParaRPr lang="ru-RU"/>
        </a:p>
      </dgm:t>
    </dgm:pt>
    <dgm:pt modelId="{F8F0CF73-A004-4FEC-94F1-AAE46F7E02C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 sz="2000" baseline="0" dirty="0" smtClean="0">
            <a:solidFill>
              <a:schemeClr val="tx1"/>
            </a:solidFill>
          </a:endParaRPr>
        </a:p>
        <a:p>
          <a:r>
            <a:rPr lang="ru-RU" sz="2000" baseline="0" dirty="0" smtClean="0">
              <a:solidFill>
                <a:schemeClr val="tx1"/>
              </a:solidFill>
            </a:rPr>
            <a:t>Интернет-портал</a:t>
          </a:r>
        </a:p>
        <a:p>
          <a:endParaRPr lang="ru-RU" sz="2000" baseline="0" dirty="0">
            <a:solidFill>
              <a:schemeClr val="tx1"/>
            </a:solidFill>
          </a:endParaRPr>
        </a:p>
      </dgm:t>
    </dgm:pt>
    <dgm:pt modelId="{784C8E71-B892-49A4-9FBB-F5F2025F7FB8}" type="parTrans" cxnId="{65CE337E-B0DC-4ABC-B46D-262032E3BDBD}">
      <dgm:prSet/>
      <dgm:spPr/>
      <dgm:t>
        <a:bodyPr/>
        <a:lstStyle/>
        <a:p>
          <a:endParaRPr lang="ru-RU"/>
        </a:p>
      </dgm:t>
    </dgm:pt>
    <dgm:pt modelId="{11359536-AD02-4C22-9A9D-572AD4010754}" type="sibTrans" cxnId="{65CE337E-B0DC-4ABC-B46D-262032E3BDBD}">
      <dgm:prSet/>
      <dgm:spPr/>
      <dgm:t>
        <a:bodyPr/>
        <a:lstStyle/>
        <a:p>
          <a:endParaRPr lang="ru-RU"/>
        </a:p>
      </dgm:t>
    </dgm:pt>
    <dgm:pt modelId="{86802ED3-3A77-4DF1-A697-4B0B561C4C70}" type="pres">
      <dgm:prSet presAssocID="{C9868FDE-5F99-4FE7-825A-58CC6CC624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154EC-BB3D-4C0B-9087-39312C741D1E}" type="pres">
      <dgm:prSet presAssocID="{57FDC92C-5E62-420E-B793-57F39AA4D895}" presName="node" presStyleLbl="node1" presStyleIdx="0" presStyleCnt="2" custScaleX="85377" custScaleY="69192" custLinFactNeighborX="66888" custLinFactNeighborY="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56A79-BE75-4C4E-AAD9-73DAA296B8E8}" type="pres">
      <dgm:prSet presAssocID="{ED042907-46CB-4409-9FF3-645FFFD796BB}" presName="sibTrans" presStyleCnt="0"/>
      <dgm:spPr/>
    </dgm:pt>
    <dgm:pt modelId="{F8966F50-E311-47FE-B8BE-5FAB39947A68}" type="pres">
      <dgm:prSet presAssocID="{F8F0CF73-A004-4FEC-94F1-AAE46F7E02C6}" presName="node" presStyleLbl="node1" presStyleIdx="1" presStyleCnt="2" custScaleX="57830" custScaleY="52516" custLinFactX="-12942" custLinFactNeighborX="-100000" custLinFactNeighborY="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9E654-79A1-476C-9157-29914FC3E013}" type="presOf" srcId="{F8F0CF73-A004-4FEC-94F1-AAE46F7E02C6}" destId="{F8966F50-E311-47FE-B8BE-5FAB39947A68}" srcOrd="0" destOrd="0" presId="urn:microsoft.com/office/officeart/2005/8/layout/default#1"/>
    <dgm:cxn modelId="{6F5C00CE-B843-4FF7-A661-8DF45F819EDF}" type="presOf" srcId="{C9868FDE-5F99-4FE7-825A-58CC6CC62442}" destId="{86802ED3-3A77-4DF1-A697-4B0B561C4C70}" srcOrd="0" destOrd="0" presId="urn:microsoft.com/office/officeart/2005/8/layout/default#1"/>
    <dgm:cxn modelId="{65CE337E-B0DC-4ABC-B46D-262032E3BDBD}" srcId="{C9868FDE-5F99-4FE7-825A-58CC6CC62442}" destId="{F8F0CF73-A004-4FEC-94F1-AAE46F7E02C6}" srcOrd="1" destOrd="0" parTransId="{784C8E71-B892-49A4-9FBB-F5F2025F7FB8}" sibTransId="{11359536-AD02-4C22-9A9D-572AD4010754}"/>
    <dgm:cxn modelId="{B773A51B-9818-46CB-A288-112FF3EBADCD}" srcId="{C9868FDE-5F99-4FE7-825A-58CC6CC62442}" destId="{57FDC92C-5E62-420E-B793-57F39AA4D895}" srcOrd="0" destOrd="0" parTransId="{72B3D0DE-73B6-4222-AAB1-77766149FC62}" sibTransId="{ED042907-46CB-4409-9FF3-645FFFD796BB}"/>
    <dgm:cxn modelId="{736531DD-6FE9-464F-95AB-CB919BD44FAF}" type="presOf" srcId="{57FDC92C-5E62-420E-B793-57F39AA4D895}" destId="{8DA154EC-BB3D-4C0B-9087-39312C741D1E}" srcOrd="0" destOrd="0" presId="urn:microsoft.com/office/officeart/2005/8/layout/default#1"/>
    <dgm:cxn modelId="{7EE38480-1C25-49DB-BCA6-A64A2A72FE79}" type="presParOf" srcId="{86802ED3-3A77-4DF1-A697-4B0B561C4C70}" destId="{8DA154EC-BB3D-4C0B-9087-39312C741D1E}" srcOrd="0" destOrd="0" presId="urn:microsoft.com/office/officeart/2005/8/layout/default#1"/>
    <dgm:cxn modelId="{8698AAD0-ACDA-460A-AEBD-EFB7A482074C}" type="presParOf" srcId="{86802ED3-3A77-4DF1-A697-4B0B561C4C70}" destId="{CEE56A79-BE75-4C4E-AAD9-73DAA296B8E8}" srcOrd="1" destOrd="0" presId="urn:microsoft.com/office/officeart/2005/8/layout/default#1"/>
    <dgm:cxn modelId="{B89BEEF5-AB50-4E16-B251-6C8EF8D5BD92}" type="presParOf" srcId="{86802ED3-3A77-4DF1-A697-4B0B561C4C70}" destId="{F8966F50-E311-47FE-B8BE-5FAB39947A68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68FDE-5F99-4FE7-825A-58CC6CC624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0CF73-A004-4FEC-94F1-AAE46F7E02C6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Народ</a:t>
          </a:r>
          <a:endParaRPr lang="ru-RU" baseline="0" dirty="0">
            <a:solidFill>
              <a:schemeClr val="tx1"/>
            </a:solidFill>
          </a:endParaRPr>
        </a:p>
      </dgm:t>
    </dgm:pt>
    <dgm:pt modelId="{784C8E71-B892-49A4-9FBB-F5F2025F7FB8}" type="parTrans" cxnId="{65CE337E-B0DC-4ABC-B46D-262032E3BDBD}">
      <dgm:prSet/>
      <dgm:spPr/>
      <dgm:t>
        <a:bodyPr/>
        <a:lstStyle/>
        <a:p>
          <a:endParaRPr lang="ru-RU"/>
        </a:p>
      </dgm:t>
    </dgm:pt>
    <dgm:pt modelId="{11359536-AD02-4C22-9A9D-572AD4010754}" type="sibTrans" cxnId="{65CE337E-B0DC-4ABC-B46D-262032E3BDBD}">
      <dgm:prSet/>
      <dgm:spPr/>
      <dgm:t>
        <a:bodyPr/>
        <a:lstStyle/>
        <a:p>
          <a:endParaRPr lang="ru-RU"/>
        </a:p>
      </dgm:t>
    </dgm:pt>
    <dgm:pt modelId="{8F0A6AA5-56A6-4753-830C-316802563ED7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Власть</a:t>
          </a:r>
          <a:endParaRPr lang="ru-RU" baseline="0" dirty="0">
            <a:solidFill>
              <a:schemeClr val="tx1"/>
            </a:solidFill>
          </a:endParaRPr>
        </a:p>
      </dgm:t>
    </dgm:pt>
    <dgm:pt modelId="{67BB32AE-4D7E-4F19-8963-1C7B9B0B13FC}" type="parTrans" cxnId="{3D6A2A0F-8B87-436D-9BEB-569040CEB5A2}">
      <dgm:prSet/>
      <dgm:spPr/>
      <dgm:t>
        <a:bodyPr/>
        <a:lstStyle/>
        <a:p>
          <a:endParaRPr lang="ru-RU"/>
        </a:p>
      </dgm:t>
    </dgm:pt>
    <dgm:pt modelId="{7E608012-D252-4131-90AC-42CB776149DC}" type="sibTrans" cxnId="{3D6A2A0F-8B87-436D-9BEB-569040CEB5A2}">
      <dgm:prSet/>
      <dgm:spPr/>
      <dgm:t>
        <a:bodyPr/>
        <a:lstStyle/>
        <a:p>
          <a:endParaRPr lang="ru-RU"/>
        </a:p>
      </dgm:t>
    </dgm:pt>
    <dgm:pt modelId="{5BD42E44-DDF7-4067-8A5D-64B35A0BDAE9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Язык</a:t>
          </a:r>
          <a:endParaRPr lang="ru-RU" baseline="0" dirty="0">
            <a:solidFill>
              <a:schemeClr val="tx1"/>
            </a:solidFill>
          </a:endParaRPr>
        </a:p>
      </dgm:t>
    </dgm:pt>
    <dgm:pt modelId="{A1A7CEC6-D47F-4EEF-97B0-196F9AF2E0FE}" type="parTrans" cxnId="{DF56FDE7-F873-4BF6-BBB1-E83AB1A58089}">
      <dgm:prSet/>
      <dgm:spPr/>
      <dgm:t>
        <a:bodyPr/>
        <a:lstStyle/>
        <a:p>
          <a:endParaRPr lang="ru-RU"/>
        </a:p>
      </dgm:t>
    </dgm:pt>
    <dgm:pt modelId="{AFD40136-A5AC-46A7-AB44-67EBDA111050}" type="sibTrans" cxnId="{DF56FDE7-F873-4BF6-BBB1-E83AB1A58089}">
      <dgm:prSet/>
      <dgm:spPr/>
      <dgm:t>
        <a:bodyPr/>
        <a:lstStyle/>
        <a:p>
          <a:endParaRPr lang="ru-RU"/>
        </a:p>
      </dgm:t>
    </dgm:pt>
    <dgm:pt modelId="{CBF0E36E-E841-462F-979C-71B3143810E0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Территория</a:t>
          </a:r>
          <a:endParaRPr lang="ru-RU" baseline="0" dirty="0">
            <a:solidFill>
              <a:schemeClr val="tx1"/>
            </a:solidFill>
          </a:endParaRPr>
        </a:p>
      </dgm:t>
    </dgm:pt>
    <dgm:pt modelId="{AD1D62CC-15B9-438A-A011-E499278D5672}" type="parTrans" cxnId="{0EE88BF6-8D9A-4D4C-AB9C-2A06B19C0C0C}">
      <dgm:prSet/>
      <dgm:spPr/>
      <dgm:t>
        <a:bodyPr/>
        <a:lstStyle/>
        <a:p>
          <a:endParaRPr lang="ru-RU"/>
        </a:p>
      </dgm:t>
    </dgm:pt>
    <dgm:pt modelId="{7F7B8571-3E35-4B70-B90C-C87D2AB07F41}" type="sibTrans" cxnId="{0EE88BF6-8D9A-4D4C-AB9C-2A06B19C0C0C}">
      <dgm:prSet/>
      <dgm:spPr/>
      <dgm:t>
        <a:bodyPr/>
        <a:lstStyle/>
        <a:p>
          <a:endParaRPr lang="ru-RU"/>
        </a:p>
      </dgm:t>
    </dgm:pt>
    <dgm:pt modelId="{86802ED3-3A77-4DF1-A697-4B0B561C4C70}" type="pres">
      <dgm:prSet presAssocID="{C9868FDE-5F99-4FE7-825A-58CC6CC624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966F50-E311-47FE-B8BE-5FAB39947A68}" type="pres">
      <dgm:prSet presAssocID="{F8F0CF73-A004-4FEC-94F1-AAE46F7E02C6}" presName="node" presStyleLbl="node1" presStyleIdx="0" presStyleCnt="4" custLinFactNeighborX="94953" custLinFactNeighborY="-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03066-B245-4B2B-9082-6A9D25106BDB}" type="pres">
      <dgm:prSet presAssocID="{11359536-AD02-4C22-9A9D-572AD4010754}" presName="sibTrans" presStyleCnt="0"/>
      <dgm:spPr/>
    </dgm:pt>
    <dgm:pt modelId="{C9094F55-2A43-48C4-92DF-E7E3752D597E}" type="pres">
      <dgm:prSet presAssocID="{8F0A6AA5-56A6-4753-830C-316802563ED7}" presName="node" presStyleLbl="node1" presStyleIdx="1" presStyleCnt="4" custLinFactX="-45048" custLinFactNeighborX="-100000" custLinFactNeighborY="6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F96C-6EE6-41A5-8ACC-3883862F91DE}" type="pres">
      <dgm:prSet presAssocID="{7E608012-D252-4131-90AC-42CB776149DC}" presName="sibTrans" presStyleCnt="0"/>
      <dgm:spPr/>
    </dgm:pt>
    <dgm:pt modelId="{597DDD8B-6ADE-4DAA-9BA5-AFF9BA7D3F1B}" type="pres">
      <dgm:prSet presAssocID="{5BD42E44-DDF7-4067-8A5D-64B35A0BDAE9}" presName="node" presStyleLbl="node1" presStyleIdx="2" presStyleCnt="4" custLinFactX="19664" custLinFactNeighborX="100000" custLinFactNeighborY="-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15D54-2ACE-4BFE-9775-0D8608D9BD68}" type="pres">
      <dgm:prSet presAssocID="{AFD40136-A5AC-46A7-AB44-67EBDA111050}" presName="sibTrans" presStyleCnt="0"/>
      <dgm:spPr/>
    </dgm:pt>
    <dgm:pt modelId="{9C38F536-E2D0-475E-AF32-4741021A5BD9}" type="pres">
      <dgm:prSet presAssocID="{CBF0E36E-E841-462F-979C-71B3143810E0}" presName="node" presStyleLbl="node1" presStyleIdx="3" presStyleCnt="4" custLinFactX="-10383" custLinFactNeighborX="-100000" custLinFactNeighborY="-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7D53C-3A3A-4E2F-B319-A0776E5718F7}" type="presOf" srcId="{5BD42E44-DDF7-4067-8A5D-64B35A0BDAE9}" destId="{597DDD8B-6ADE-4DAA-9BA5-AFF9BA7D3F1B}" srcOrd="0" destOrd="0" presId="urn:microsoft.com/office/officeart/2005/8/layout/default"/>
    <dgm:cxn modelId="{0EE88BF6-8D9A-4D4C-AB9C-2A06B19C0C0C}" srcId="{C9868FDE-5F99-4FE7-825A-58CC6CC62442}" destId="{CBF0E36E-E841-462F-979C-71B3143810E0}" srcOrd="3" destOrd="0" parTransId="{AD1D62CC-15B9-438A-A011-E499278D5672}" sibTransId="{7F7B8571-3E35-4B70-B90C-C87D2AB07F41}"/>
    <dgm:cxn modelId="{A791A683-537C-4432-95AE-E9B494E27881}" type="presOf" srcId="{C9868FDE-5F99-4FE7-825A-58CC6CC62442}" destId="{86802ED3-3A77-4DF1-A697-4B0B561C4C70}" srcOrd="0" destOrd="0" presId="urn:microsoft.com/office/officeart/2005/8/layout/default"/>
    <dgm:cxn modelId="{3D6A2A0F-8B87-436D-9BEB-569040CEB5A2}" srcId="{C9868FDE-5F99-4FE7-825A-58CC6CC62442}" destId="{8F0A6AA5-56A6-4753-830C-316802563ED7}" srcOrd="1" destOrd="0" parTransId="{67BB32AE-4D7E-4F19-8963-1C7B9B0B13FC}" sibTransId="{7E608012-D252-4131-90AC-42CB776149DC}"/>
    <dgm:cxn modelId="{65CE337E-B0DC-4ABC-B46D-262032E3BDBD}" srcId="{C9868FDE-5F99-4FE7-825A-58CC6CC62442}" destId="{F8F0CF73-A004-4FEC-94F1-AAE46F7E02C6}" srcOrd="0" destOrd="0" parTransId="{784C8E71-B892-49A4-9FBB-F5F2025F7FB8}" sibTransId="{11359536-AD02-4C22-9A9D-572AD4010754}"/>
    <dgm:cxn modelId="{AB58E37F-0556-4E82-BEFB-0B93C18C93AA}" type="presOf" srcId="{CBF0E36E-E841-462F-979C-71B3143810E0}" destId="{9C38F536-E2D0-475E-AF32-4741021A5BD9}" srcOrd="0" destOrd="0" presId="urn:microsoft.com/office/officeart/2005/8/layout/default"/>
    <dgm:cxn modelId="{DF56FDE7-F873-4BF6-BBB1-E83AB1A58089}" srcId="{C9868FDE-5F99-4FE7-825A-58CC6CC62442}" destId="{5BD42E44-DDF7-4067-8A5D-64B35A0BDAE9}" srcOrd="2" destOrd="0" parTransId="{A1A7CEC6-D47F-4EEF-97B0-196F9AF2E0FE}" sibTransId="{AFD40136-A5AC-46A7-AB44-67EBDA111050}"/>
    <dgm:cxn modelId="{1FB42CE4-6E59-4F2F-93C0-AC8BB1A7FB35}" type="presOf" srcId="{F8F0CF73-A004-4FEC-94F1-AAE46F7E02C6}" destId="{F8966F50-E311-47FE-B8BE-5FAB39947A68}" srcOrd="0" destOrd="0" presId="urn:microsoft.com/office/officeart/2005/8/layout/default"/>
    <dgm:cxn modelId="{F92D6EF2-E4BC-458D-86C2-9BC42E45F66D}" type="presOf" srcId="{8F0A6AA5-56A6-4753-830C-316802563ED7}" destId="{C9094F55-2A43-48C4-92DF-E7E3752D597E}" srcOrd="0" destOrd="0" presId="urn:microsoft.com/office/officeart/2005/8/layout/default"/>
    <dgm:cxn modelId="{F1CF72F3-FB66-46DB-9989-8563E5F5C133}" type="presParOf" srcId="{86802ED3-3A77-4DF1-A697-4B0B561C4C70}" destId="{F8966F50-E311-47FE-B8BE-5FAB39947A68}" srcOrd="0" destOrd="0" presId="urn:microsoft.com/office/officeart/2005/8/layout/default"/>
    <dgm:cxn modelId="{7614D917-7F3C-4F58-9459-E192CEECD43A}" type="presParOf" srcId="{86802ED3-3A77-4DF1-A697-4B0B561C4C70}" destId="{22003066-B245-4B2B-9082-6A9D25106BDB}" srcOrd="1" destOrd="0" presId="urn:microsoft.com/office/officeart/2005/8/layout/default"/>
    <dgm:cxn modelId="{BE73FF08-6486-4E84-92F4-AEE1A441BA88}" type="presParOf" srcId="{86802ED3-3A77-4DF1-A697-4B0B561C4C70}" destId="{C9094F55-2A43-48C4-92DF-E7E3752D597E}" srcOrd="2" destOrd="0" presId="urn:microsoft.com/office/officeart/2005/8/layout/default"/>
    <dgm:cxn modelId="{BF37E861-6B02-4D61-8A9E-BFF93AA3F6B5}" type="presParOf" srcId="{86802ED3-3A77-4DF1-A697-4B0B561C4C70}" destId="{055EF96C-6EE6-41A5-8ACC-3883862F91DE}" srcOrd="3" destOrd="0" presId="urn:microsoft.com/office/officeart/2005/8/layout/default"/>
    <dgm:cxn modelId="{BC3A40E7-CD51-4B93-939A-56732F31771A}" type="presParOf" srcId="{86802ED3-3A77-4DF1-A697-4B0B561C4C70}" destId="{597DDD8B-6ADE-4DAA-9BA5-AFF9BA7D3F1B}" srcOrd="4" destOrd="0" presId="urn:microsoft.com/office/officeart/2005/8/layout/default"/>
    <dgm:cxn modelId="{228BAE82-6B81-49FA-B675-3A9CFF66A6AA}" type="presParOf" srcId="{86802ED3-3A77-4DF1-A697-4B0B561C4C70}" destId="{C2015D54-2ACE-4BFE-9775-0D8608D9BD68}" srcOrd="5" destOrd="0" presId="urn:microsoft.com/office/officeart/2005/8/layout/default"/>
    <dgm:cxn modelId="{616196DA-2CE8-4DB9-9BCF-BD5A5AE974FE}" type="presParOf" srcId="{86802ED3-3A77-4DF1-A697-4B0B561C4C70}" destId="{9C38F536-E2D0-475E-AF32-4741021A5B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F8B63-E3BA-4B31-B305-F5678C34FDF5}">
      <dsp:nvSpPr>
        <dsp:cNvPr id="0" name=""/>
        <dsp:cNvSpPr/>
      </dsp:nvSpPr>
      <dsp:spPr>
        <a:xfrm>
          <a:off x="183543" y="0"/>
          <a:ext cx="2488538" cy="50720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Архивы</a:t>
          </a:r>
          <a:endParaRPr lang="ru-RU" sz="3100" kern="1200" dirty="0"/>
        </a:p>
      </dsp:txBody>
      <dsp:txXfrm>
        <a:off x="183543" y="2028839"/>
        <a:ext cx="2488538" cy="2028839"/>
      </dsp:txXfrm>
    </dsp:sp>
    <dsp:sp modelId="{1B68884B-7911-43A5-B4CD-46DBA66B21BC}">
      <dsp:nvSpPr>
        <dsp:cNvPr id="0" name=""/>
        <dsp:cNvSpPr/>
      </dsp:nvSpPr>
      <dsp:spPr>
        <a:xfrm>
          <a:off x="285749" y="214310"/>
          <a:ext cx="1964249" cy="18987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B20307-83ED-42E2-911E-D0028EFA8596}">
      <dsp:nvSpPr>
        <dsp:cNvPr id="0" name=""/>
        <dsp:cNvSpPr/>
      </dsp:nvSpPr>
      <dsp:spPr>
        <a:xfrm>
          <a:off x="2857513" y="0"/>
          <a:ext cx="2470719" cy="5072098"/>
        </a:xfrm>
        <a:prstGeom prst="roundRect">
          <a:avLst>
            <a:gd name="adj" fmla="val 10000"/>
          </a:avLst>
        </a:prstGeom>
        <a:solidFill>
          <a:schemeClr val="accent3">
            <a:hueOff val="526439"/>
            <a:satOff val="7689"/>
            <a:lumOff val="-4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Библиотеки</a:t>
          </a:r>
          <a:endParaRPr lang="ru-RU" sz="3100" kern="1200" dirty="0"/>
        </a:p>
      </dsp:txBody>
      <dsp:txXfrm>
        <a:off x="2857513" y="2028839"/>
        <a:ext cx="2470719" cy="2028839"/>
      </dsp:txXfrm>
    </dsp:sp>
    <dsp:sp modelId="{45BEF0E7-C0FD-4C62-8358-D616F838ADD7}">
      <dsp:nvSpPr>
        <dsp:cNvPr id="0" name=""/>
        <dsp:cNvSpPr/>
      </dsp:nvSpPr>
      <dsp:spPr>
        <a:xfrm>
          <a:off x="3063852" y="267513"/>
          <a:ext cx="1993317" cy="18987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E39996-173A-40EF-BEDF-2DAC38B31021}">
      <dsp:nvSpPr>
        <dsp:cNvPr id="0" name=""/>
        <dsp:cNvSpPr/>
      </dsp:nvSpPr>
      <dsp:spPr>
        <a:xfrm>
          <a:off x="5626594" y="0"/>
          <a:ext cx="2460587" cy="5072098"/>
        </a:xfrm>
        <a:prstGeom prst="roundRect">
          <a:avLst>
            <a:gd name="adj" fmla="val 10000"/>
          </a:avLst>
        </a:prstGeom>
        <a:solidFill>
          <a:schemeClr val="accent3">
            <a:hueOff val="1052878"/>
            <a:satOff val="15378"/>
            <a:lumOff val="-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Музеи</a:t>
          </a:r>
          <a:endParaRPr lang="ru-RU" sz="3100" kern="1200" dirty="0"/>
        </a:p>
      </dsp:txBody>
      <dsp:txXfrm>
        <a:off x="5626594" y="2028839"/>
        <a:ext cx="2460587" cy="2028839"/>
      </dsp:txXfrm>
    </dsp:sp>
    <dsp:sp modelId="{273D9640-3297-4E4C-B078-487023A717F9}">
      <dsp:nvSpPr>
        <dsp:cNvPr id="0" name=""/>
        <dsp:cNvSpPr/>
      </dsp:nvSpPr>
      <dsp:spPr>
        <a:xfrm>
          <a:off x="5857918" y="214310"/>
          <a:ext cx="2022402" cy="1898766"/>
        </a:xfrm>
        <a:prstGeom prst="ellipse">
          <a:avLst/>
        </a:prstGeom>
        <a:solidFill>
          <a:schemeClr val="accent3">
            <a:tint val="50000"/>
            <a:hueOff val="904077"/>
            <a:satOff val="12696"/>
            <a:lumOff val="1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3470C8-A78E-4CCE-939C-E615D0CF6AB5}">
      <dsp:nvSpPr>
        <dsp:cNvPr id="0" name=""/>
        <dsp:cNvSpPr/>
      </dsp:nvSpPr>
      <dsp:spPr>
        <a:xfrm>
          <a:off x="642935" y="3929093"/>
          <a:ext cx="6927144" cy="902052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A154EC-BB3D-4C0B-9087-39312C741D1E}">
      <dsp:nvSpPr>
        <dsp:cNvPr id="0" name=""/>
        <dsp:cNvSpPr/>
      </dsp:nvSpPr>
      <dsp:spPr>
        <a:xfrm>
          <a:off x="2502183" y="1321"/>
          <a:ext cx="2494819" cy="121312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tx1"/>
              </a:solidFill>
            </a:rPr>
            <a:t>Электронный читальный зал</a:t>
          </a:r>
          <a:endParaRPr lang="ru-RU" sz="2000" kern="1200" baseline="0" dirty="0">
            <a:solidFill>
              <a:schemeClr val="tx1"/>
            </a:solidFill>
          </a:endParaRPr>
        </a:p>
      </dsp:txBody>
      <dsp:txXfrm>
        <a:off x="2502183" y="1321"/>
        <a:ext cx="2494819" cy="1213124"/>
      </dsp:txXfrm>
    </dsp:sp>
    <dsp:sp modelId="{F8966F50-E311-47FE-B8BE-5FAB39947A68}">
      <dsp:nvSpPr>
        <dsp:cNvPr id="0" name=""/>
        <dsp:cNvSpPr/>
      </dsp:nvSpPr>
      <dsp:spPr>
        <a:xfrm>
          <a:off x="34364" y="214314"/>
          <a:ext cx="1689862" cy="92074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tx1"/>
              </a:solidFill>
            </a:rPr>
            <a:t>Интернет-портал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baseline="0" dirty="0">
            <a:solidFill>
              <a:schemeClr val="tx1"/>
            </a:solidFill>
          </a:endParaRPr>
        </a:p>
      </dsp:txBody>
      <dsp:txXfrm>
        <a:off x="34364" y="214314"/>
        <a:ext cx="1689862" cy="9207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66F50-E311-47FE-B8BE-5FAB39947A68}">
      <dsp:nvSpPr>
        <dsp:cNvPr id="0" name=""/>
        <dsp:cNvSpPr/>
      </dsp:nvSpPr>
      <dsp:spPr>
        <a:xfrm>
          <a:off x="1857386" y="5"/>
          <a:ext cx="1547218" cy="92833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solidFill>
                <a:schemeClr val="tx1"/>
              </a:solidFill>
            </a:rPr>
            <a:t>Народ</a:t>
          </a:r>
          <a:endParaRPr lang="ru-RU" sz="2100" kern="1200" baseline="0" dirty="0">
            <a:solidFill>
              <a:schemeClr val="tx1"/>
            </a:solidFill>
          </a:endParaRPr>
        </a:p>
      </dsp:txBody>
      <dsp:txXfrm>
        <a:off x="1857386" y="5"/>
        <a:ext cx="1547218" cy="928331"/>
      </dsp:txXfrm>
    </dsp:sp>
    <dsp:sp modelId="{C9094F55-2A43-48C4-92DF-E7E3752D597E}">
      <dsp:nvSpPr>
        <dsp:cNvPr id="0" name=""/>
        <dsp:cNvSpPr/>
      </dsp:nvSpPr>
      <dsp:spPr>
        <a:xfrm>
          <a:off x="0" y="362"/>
          <a:ext cx="1547218" cy="92833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solidFill>
                <a:schemeClr val="tx1"/>
              </a:solidFill>
            </a:rPr>
            <a:t>Власть</a:t>
          </a:r>
          <a:endParaRPr lang="ru-RU" sz="2100" kern="1200" baseline="0" dirty="0">
            <a:solidFill>
              <a:schemeClr val="tx1"/>
            </a:solidFill>
          </a:endParaRPr>
        </a:p>
      </dsp:txBody>
      <dsp:txXfrm>
        <a:off x="0" y="362"/>
        <a:ext cx="1547218" cy="928331"/>
      </dsp:txXfrm>
    </dsp:sp>
    <dsp:sp modelId="{597DDD8B-6ADE-4DAA-9BA5-AFF9BA7D3F1B}">
      <dsp:nvSpPr>
        <dsp:cNvPr id="0" name=""/>
        <dsp:cNvSpPr/>
      </dsp:nvSpPr>
      <dsp:spPr>
        <a:xfrm>
          <a:off x="5643600" y="5"/>
          <a:ext cx="1547218" cy="92833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solidFill>
                <a:schemeClr val="tx1"/>
              </a:solidFill>
            </a:rPr>
            <a:t>Язык</a:t>
          </a:r>
          <a:endParaRPr lang="ru-RU" sz="2100" kern="1200" baseline="0" dirty="0">
            <a:solidFill>
              <a:schemeClr val="tx1"/>
            </a:solidFill>
          </a:endParaRPr>
        </a:p>
      </dsp:txBody>
      <dsp:txXfrm>
        <a:off x="5643600" y="5"/>
        <a:ext cx="1547218" cy="928331"/>
      </dsp:txXfrm>
    </dsp:sp>
    <dsp:sp modelId="{9C38F536-E2D0-475E-AF32-4741021A5BD9}">
      <dsp:nvSpPr>
        <dsp:cNvPr id="0" name=""/>
        <dsp:cNvSpPr/>
      </dsp:nvSpPr>
      <dsp:spPr>
        <a:xfrm>
          <a:off x="3786211" y="0"/>
          <a:ext cx="1547218" cy="92833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solidFill>
                <a:schemeClr val="tx1"/>
              </a:solidFill>
            </a:rPr>
            <a:t>Территория</a:t>
          </a:r>
          <a:endParaRPr lang="ru-RU" sz="2100" kern="1200" baseline="0" dirty="0">
            <a:solidFill>
              <a:schemeClr val="tx1"/>
            </a:solidFill>
          </a:endParaRPr>
        </a:p>
      </dsp:txBody>
      <dsp:txXfrm>
        <a:off x="3786211" y="0"/>
        <a:ext cx="1547218" cy="92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AF26-72AA-4AC5-A4BB-6829EB9F1B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26451-AB87-4ACD-A7B6-23DA5689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3DD45-6C70-421D-9A2F-45DCC955E2DB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A464-AE55-4A08-BC04-92101AE1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C6DABB-7F9B-4CF8-84B7-7F8A14A2054D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17E56C-F367-4597-9AAB-CB54DD729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lib.ru/Lib/pages/libfunds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4865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Президентская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библиотека имени Б.Н. Ельцина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9"/>
            <a:ext cx="8686800" cy="4739358"/>
          </a:xfrm>
        </p:spPr>
        <p:txBody>
          <a:bodyPr/>
          <a:lstStyle/>
          <a:p>
            <a:pPr algn="ctr">
              <a:buNone/>
            </a:pP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Коллекционный принцип организации электронного ресурса </a:t>
            </a:r>
          </a:p>
          <a:p>
            <a:pPr algn="ctr">
              <a:buNone/>
            </a:pP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в Президентской библиотеке</a:t>
            </a:r>
          </a:p>
          <a:p>
            <a:pPr algn="ctr">
              <a:buNone/>
            </a:pPr>
            <a:endParaRPr lang="ru-RU" sz="1800" b="1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Calibri" pitchFamily="34" charset="0"/>
                <a:cs typeface="Times New Roman" pitchFamily="18" charset="0"/>
              </a:rPr>
              <a:t>Сакаев Артур Альфирович</a:t>
            </a:r>
          </a:p>
          <a:p>
            <a:pPr algn="ctr">
              <a:buNone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Главный библиограф отдела формирования и обработки информационных ресурсов </a:t>
            </a:r>
          </a:p>
          <a:p>
            <a:pPr algn="ctr">
              <a:buNone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Президентской библиотеки имени Б.Н. Ельцина </a:t>
            </a:r>
          </a:p>
          <a:p>
            <a:pPr algn="ctr">
              <a:buNone/>
            </a:pPr>
            <a:r>
              <a:rPr lang="ru-RU" sz="1400" dirty="0" smtClean="0"/>
              <a:t>Киев, Украина, 5 июня 2013 г.</a:t>
            </a:r>
          </a:p>
          <a:p>
            <a:pPr algn="ctr">
              <a:buNone/>
            </a:pPr>
            <a:r>
              <a:rPr lang="ru-RU" sz="1400" dirty="0" smtClean="0">
                <a:cs typeface="Times New Roman" pitchFamily="18" charset="0"/>
              </a:rPr>
              <a:t>Национальная библиотека Украины им. В. И. Вернадского</a:t>
            </a:r>
          </a:p>
          <a:p>
            <a:pPr algn="ctr">
              <a:buNone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Calibri" pitchFamily="34" charset="0"/>
                <a:cs typeface="Times New Roman" pitchFamily="18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pic>
        <p:nvPicPr>
          <p:cNvPr id="4" name="Picture 2" descr="E:\для презентации\presen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764383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539552" y="1268760"/>
            <a:ext cx="8208912" cy="5218332"/>
          </a:xfrm>
          <a:prstGeom prst="ellipse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-171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cap="all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 коллекции – историческое  событие </a:t>
            </a:r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259632" y="1052736"/>
            <a:ext cx="6624736" cy="24068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12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Типология документов </a:t>
            </a:r>
            <a:endParaRPr lang="ru-RU" sz="12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555776" y="5877272"/>
            <a:ext cx="4464496" cy="98072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1700" b="1" kern="1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Контент</a:t>
            </a:r>
            <a:r>
              <a:rPr lang="ru-RU" sz="17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+Контекст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779912" y="1412776"/>
            <a:ext cx="1368152" cy="46879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Архивные материалы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187624" y="2636912"/>
            <a:ext cx="1224136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Книги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483768" y="1700808"/>
            <a:ext cx="1152128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Статьи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220072" y="1556792"/>
            <a:ext cx="144016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Материальные объекты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020272" y="2780928"/>
            <a:ext cx="1296144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Аудиозаписи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516216" y="3140968"/>
            <a:ext cx="2016224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Документальная хроника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55576" y="3140968"/>
            <a:ext cx="2016224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Научно-популярные фильмы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ru-RU" sz="1400" dirty="0" smtClean="0">
                <a:solidFill>
                  <a:schemeClr val="tx1"/>
                </a:solidFill>
              </a:rPr>
              <a:t>Видео</a:t>
            </a:r>
          </a:p>
        </p:txBody>
      </p:sp>
      <p:sp>
        <p:nvSpPr>
          <p:cNvPr id="57" name="Шестиугольник 56"/>
          <p:cNvSpPr/>
          <p:nvPr/>
        </p:nvSpPr>
        <p:spPr>
          <a:xfrm>
            <a:off x="3635896" y="3356992"/>
            <a:ext cx="2088232" cy="108012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– историческое  событие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99592" y="4077072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Произведения об историческом событии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23928" y="4653136"/>
            <a:ext cx="15121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Географические объекты,  связанные с событием 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rot="10800000">
            <a:off x="3419872" y="2564904"/>
            <a:ext cx="792088" cy="64807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6200000" flipV="1">
            <a:off x="4103948" y="2456892"/>
            <a:ext cx="936104" cy="14401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0800000">
            <a:off x="2843808" y="2852936"/>
            <a:ext cx="1080120" cy="4320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4716016" y="2348880"/>
            <a:ext cx="864096" cy="4320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5436096" y="2780928"/>
            <a:ext cx="936104" cy="4320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0800000">
            <a:off x="2915816" y="3429000"/>
            <a:ext cx="792088" cy="21602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5868144" y="3573016"/>
            <a:ext cx="792088" cy="21602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39552" y="3861048"/>
            <a:ext cx="3096344" cy="72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24128" y="3861048"/>
            <a:ext cx="3024336" cy="72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95736" y="5013176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Учреждения, связанные   событием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96136" y="4869160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Персоналии, связанные с  историческим  событием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4077072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Тема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60232" y="2348880"/>
            <a:ext cx="1296144" cy="4236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Фотографии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660504" y="3005336"/>
            <a:ext cx="936104" cy="4320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475656" y="2204864"/>
            <a:ext cx="1872208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Библиографические  указатели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940152" y="1988840"/>
            <a:ext cx="1368152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Официальные документы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220072" y="2492896"/>
            <a:ext cx="720080" cy="5844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V="1">
            <a:off x="3635896" y="2276872"/>
            <a:ext cx="864096" cy="72008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323528" y="1268760"/>
            <a:ext cx="8424936" cy="5218332"/>
          </a:xfrm>
          <a:prstGeom prst="ellipse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 коллекции - персона </a:t>
            </a:r>
            <a:endParaRPr lang="ru-RU" sz="2400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403648" y="980728"/>
            <a:ext cx="6624736" cy="24068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12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Типология документов </a:t>
            </a:r>
            <a:endParaRPr lang="ru-RU" sz="12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555776" y="5877272"/>
            <a:ext cx="4464496" cy="98072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1700" b="1" kern="1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Контент</a:t>
            </a:r>
            <a:r>
              <a:rPr lang="ru-RU" sz="17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+Контекст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059832" y="1484784"/>
            <a:ext cx="1584176" cy="46879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Архивные материалы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115616" y="2780928"/>
            <a:ext cx="1224136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Книги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95736" y="1772816"/>
            <a:ext cx="1152128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Статьи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644008" y="1484784"/>
            <a:ext cx="1512168" cy="4320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Материальные объекты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04248" y="2924944"/>
            <a:ext cx="1296144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Аудиозаписи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516216" y="3284984"/>
            <a:ext cx="2016224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Документальная хроника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55576" y="3140968"/>
            <a:ext cx="2016224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Научно-популярные фильмы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ru-RU" sz="1400" dirty="0" smtClean="0">
                <a:solidFill>
                  <a:schemeClr val="tx1"/>
                </a:solidFill>
              </a:rPr>
              <a:t>Видео</a:t>
            </a:r>
          </a:p>
        </p:txBody>
      </p:sp>
      <p:sp>
        <p:nvSpPr>
          <p:cNvPr id="57" name="Шестиугольник 56"/>
          <p:cNvSpPr/>
          <p:nvPr/>
        </p:nvSpPr>
        <p:spPr>
          <a:xfrm>
            <a:off x="3851920" y="3356992"/>
            <a:ext cx="1656184" cy="108012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- персона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99592" y="4077072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Документы о персоне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28184" y="4005064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Труды самой персоны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03848" y="4797152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Географические объекты, связанные с жизнью и деятельностью персоны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rot="10800000">
            <a:off x="3347864" y="2420888"/>
            <a:ext cx="936104" cy="64807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6200000" flipV="1">
            <a:off x="4212754" y="2564110"/>
            <a:ext cx="863302" cy="79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0800000">
            <a:off x="2843808" y="2852936"/>
            <a:ext cx="1080120" cy="4320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4932040" y="2204864"/>
            <a:ext cx="792088" cy="64807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5436096" y="2492896"/>
            <a:ext cx="936104" cy="4320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0800000">
            <a:off x="2915816" y="3429000"/>
            <a:ext cx="792088" cy="21602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5508104" y="3573016"/>
            <a:ext cx="792088" cy="21602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39552" y="3861048"/>
            <a:ext cx="3312368" cy="72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724128" y="3861047"/>
            <a:ext cx="3240360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4797152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Учреждения, связанные  с персоной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32040" y="4797152"/>
            <a:ext cx="136815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Другие  персоны, связанные с  персоной – объектом  коллекции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44208" y="4653136"/>
            <a:ext cx="12241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События, связанные с персоной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16216" y="2348880"/>
            <a:ext cx="1296144" cy="4236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Фотографии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660504" y="3005336"/>
            <a:ext cx="936104" cy="4320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round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868144" y="1844824"/>
            <a:ext cx="1440160" cy="4320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Официальные  документы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87624" y="2204864"/>
            <a:ext cx="1952600" cy="5760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Биобиблиографические  указатели 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ВИДЫ Коллекций </a:t>
            </a:r>
            <a:br>
              <a:rPr lang="ru-RU" sz="2800" dirty="0" smtClean="0"/>
            </a:br>
            <a:r>
              <a:rPr lang="ru-RU" sz="2800" dirty="0" smtClean="0"/>
              <a:t>президентской библиотеки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4163"/>
            <a:ext cx="756084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u="sng" dirty="0" smtClean="0"/>
          </a:p>
          <a:p>
            <a:pPr>
              <a:buNone/>
            </a:pPr>
            <a:r>
              <a:rPr lang="ru-RU" sz="2000" b="1" u="sng" dirty="0" smtClean="0">
                <a:latin typeface="+mj-lt"/>
              </a:rPr>
              <a:t>* </a:t>
            </a:r>
            <a:r>
              <a:rPr lang="ru-RU" sz="2800" b="1" u="sng" dirty="0" smtClean="0">
                <a:latin typeface="+mj-lt"/>
              </a:rPr>
              <a:t>Основные тематические блоки </a:t>
            </a:r>
          </a:p>
          <a:p>
            <a:pPr>
              <a:buNone/>
            </a:pPr>
            <a:r>
              <a:rPr lang="ru-RU" sz="2400" dirty="0" smtClean="0"/>
              <a:t>(Территория, Власть, Народ, Русский язык)</a:t>
            </a:r>
          </a:p>
          <a:p>
            <a:pPr>
              <a:buNone/>
            </a:pPr>
            <a:endParaRPr lang="ru-RU" sz="2800" b="1" u="sng" dirty="0" smtClean="0"/>
          </a:p>
          <a:p>
            <a:pPr>
              <a:buNone/>
            </a:pPr>
            <a:r>
              <a:rPr lang="ru-RU" sz="2800" b="1" u="sng" dirty="0" smtClean="0">
                <a:latin typeface="+mj-lt"/>
              </a:rPr>
              <a:t>* Тематические коллекции</a:t>
            </a:r>
          </a:p>
          <a:p>
            <a:pPr>
              <a:buNone/>
            </a:pPr>
            <a:endParaRPr lang="ru-RU" sz="2800" b="1" u="sng" dirty="0" smtClean="0"/>
          </a:p>
          <a:p>
            <a:pPr>
              <a:buNone/>
            </a:pPr>
            <a:r>
              <a:rPr lang="ru-RU" sz="2800" b="1" u="sng" dirty="0" smtClean="0">
                <a:latin typeface="+mj-lt"/>
              </a:rPr>
              <a:t>* Мини-коллекции</a:t>
            </a:r>
          </a:p>
          <a:p>
            <a:pPr>
              <a:buNone/>
            </a:pPr>
            <a:endParaRPr lang="ru-RU" sz="2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Актуальные коллекции</a:t>
            </a:r>
          </a:p>
        </p:txBody>
      </p:sp>
      <p:pic>
        <p:nvPicPr>
          <p:cNvPr id="1741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43000"/>
            <a:ext cx="4620498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3416" r="24091" b="1637"/>
          <a:stretch>
            <a:fillRect/>
          </a:stretch>
        </p:blipFill>
        <p:spPr>
          <a:xfrm>
            <a:off x="1043608" y="188640"/>
            <a:ext cx="5472113" cy="6408737"/>
          </a:xfrm>
          <a:ln w="31750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7662" r="42463" b="4400"/>
          <a:stretch>
            <a:fillRect/>
          </a:stretch>
        </p:blipFill>
        <p:spPr bwMode="auto">
          <a:xfrm>
            <a:off x="5940152" y="620688"/>
            <a:ext cx="2952750" cy="5905500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20220000" flipV="1">
            <a:off x="2437399" y="4028063"/>
            <a:ext cx="4039807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2420888"/>
            <a:ext cx="1943100" cy="12954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707904" y="476672"/>
            <a:ext cx="432122" cy="1296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Память о великой победе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5083" r="26193" b="1300"/>
          <a:stretch>
            <a:fillRect/>
          </a:stretch>
        </p:blipFill>
        <p:spPr>
          <a:xfrm>
            <a:off x="323528" y="1412776"/>
            <a:ext cx="4033838" cy="5105400"/>
          </a:xfrm>
          <a:ln w="3175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1456" t="17088" r="38755" b="35165"/>
          <a:stretch>
            <a:fillRect/>
          </a:stretch>
        </p:blipFill>
        <p:spPr>
          <a:xfrm>
            <a:off x="4859338" y="3627438"/>
            <a:ext cx="3948112" cy="2960687"/>
          </a:xfrm>
          <a:ln w="31750">
            <a:solidFill>
              <a:schemeClr val="accent1">
                <a:lumMod val="50000"/>
              </a:schemeClr>
            </a:solidFill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 l="20592" t="4394" r="40043" b="20904"/>
          <a:stretch>
            <a:fillRect/>
          </a:stretch>
        </p:blipFill>
        <p:spPr bwMode="auto">
          <a:xfrm>
            <a:off x="6110288" y="188913"/>
            <a:ext cx="2732087" cy="3240087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859338" y="3716338"/>
            <a:ext cx="36734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Мощь русского оружия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1700808"/>
            <a:ext cx="1728788" cy="133985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Власть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Народ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Территория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  КРЕСТЬЯНСКАЯ РЕФОРМА 1861 года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960587" cy="5105400"/>
          </a:xfrm>
          <a:ln w="3175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3068960"/>
            <a:ext cx="3096344" cy="3373138"/>
          </a:xfrm>
          <a:ln w="31750"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4499992" y="1700808"/>
            <a:ext cx="1584896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Власть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Народ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Территория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12160" y="1412776"/>
            <a:ext cx="2732087" cy="1163966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47260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800" b="1" u="sng" dirty="0" smtClean="0"/>
              <a:t>Типы документов  в коллекции «Крестьянская  реформа 1861 г.»</a:t>
            </a:r>
          </a:p>
          <a:p>
            <a:pPr algn="ctr">
              <a:buNone/>
            </a:pPr>
            <a:endParaRPr lang="ru-RU" sz="3800" b="1" u="sng" dirty="0" smtClean="0"/>
          </a:p>
          <a:p>
            <a:r>
              <a:rPr lang="ru-RU" sz="3300" b="1" u="sng" dirty="0" smtClean="0"/>
              <a:t>Книги</a:t>
            </a:r>
            <a:r>
              <a:rPr lang="ru-RU" sz="3300" b="1" dirty="0" smtClean="0"/>
              <a:t>, сборники, статьи  – раскрывают исторические  аспекты реформы</a:t>
            </a:r>
          </a:p>
          <a:p>
            <a:r>
              <a:rPr lang="ru-RU" sz="3300" b="1" u="sng" dirty="0" smtClean="0"/>
              <a:t>Архивные материалы </a:t>
            </a:r>
            <a:r>
              <a:rPr lang="ru-RU" sz="3300" b="1" dirty="0" smtClean="0"/>
              <a:t>(Фонд Главного  выкупного  учреждения – документы, показывающий процесс  освобождения  крестьян и  наделения их земельными наделами) – 89.532 дела. В 2011 г. - 7  губерний из 49 ( Вологодская , Вятская, Новгородская , </a:t>
            </a:r>
            <a:r>
              <a:rPr lang="ru-RU" sz="3300" b="1" dirty="0" err="1" smtClean="0"/>
              <a:t>Олонецкая</a:t>
            </a:r>
            <a:r>
              <a:rPr lang="ru-RU" sz="3300" b="1" dirty="0" smtClean="0"/>
              <a:t>, Псковская   и др.) – 12 тыс. </a:t>
            </a:r>
          </a:p>
          <a:p>
            <a:r>
              <a:rPr lang="ru-RU" sz="3300" b="1" u="sng" dirty="0" smtClean="0"/>
              <a:t>Официальные  документ</a:t>
            </a:r>
            <a:r>
              <a:rPr lang="ru-RU" sz="3300" b="1" dirty="0" smtClean="0"/>
              <a:t>ы</a:t>
            </a:r>
            <a:r>
              <a:rPr lang="en-US" sz="3300" b="1" dirty="0" smtClean="0"/>
              <a:t>: </a:t>
            </a:r>
            <a:r>
              <a:rPr lang="ru-RU" sz="3300" b="1" dirty="0" smtClean="0"/>
              <a:t>манифест, указы правительственные распоряжения, рескрипты – всего 17 актов</a:t>
            </a:r>
            <a:endParaRPr lang="en-US" sz="3300" b="1" dirty="0" smtClean="0"/>
          </a:p>
          <a:p>
            <a:r>
              <a:rPr lang="ru-RU" sz="3300" b="1" u="sng" dirty="0" smtClean="0"/>
              <a:t>Ведомственные  издания</a:t>
            </a:r>
            <a:r>
              <a:rPr lang="en-US" sz="3300" b="1" dirty="0" smtClean="0"/>
              <a:t>: </a:t>
            </a:r>
          </a:p>
          <a:p>
            <a:pPr>
              <a:buNone/>
            </a:pPr>
            <a:r>
              <a:rPr lang="en-US" sz="3300" b="1" dirty="0" smtClean="0"/>
              <a:t>	</a:t>
            </a:r>
            <a:r>
              <a:rPr lang="ru-RU" sz="3300" b="1" dirty="0" smtClean="0"/>
              <a:t>Главный  комитет по крестьянам</a:t>
            </a:r>
            <a:r>
              <a:rPr lang="en-US" sz="3300" b="1" dirty="0" smtClean="0"/>
              <a:t>;</a:t>
            </a:r>
            <a:endParaRPr lang="ru-RU" sz="3300" b="1" dirty="0" smtClean="0"/>
          </a:p>
          <a:p>
            <a:r>
              <a:rPr lang="ru-RU" sz="3300" b="1" u="sng" dirty="0" smtClean="0"/>
              <a:t>Видео</a:t>
            </a:r>
            <a:r>
              <a:rPr lang="en-US" sz="3300" b="1" u="sng" dirty="0" smtClean="0"/>
              <a:t>:</a:t>
            </a:r>
            <a:r>
              <a:rPr lang="en-US" sz="3300" b="1" dirty="0" smtClean="0"/>
              <a:t> </a:t>
            </a:r>
            <a:r>
              <a:rPr lang="ru-RU" sz="3300" b="1" dirty="0" smtClean="0"/>
              <a:t>  раздел «Юбилеи реформы» - видеосюжеты, конференции и пр. </a:t>
            </a:r>
          </a:p>
          <a:p>
            <a:r>
              <a:rPr lang="ru-RU" sz="3300" b="1" dirty="0" smtClean="0"/>
              <a:t>Библиографические  указатели</a:t>
            </a:r>
            <a:r>
              <a:rPr lang="en-US" sz="3300" b="1" dirty="0" smtClean="0"/>
              <a:t>;</a:t>
            </a:r>
            <a:endParaRPr lang="ru-RU" sz="3300" b="1" dirty="0" smtClean="0"/>
          </a:p>
          <a:p>
            <a:r>
              <a:rPr lang="ru-RU" sz="3300" b="1" u="sng" dirty="0" smtClean="0"/>
              <a:t>Материальные объекты </a:t>
            </a:r>
            <a:r>
              <a:rPr lang="ru-RU" sz="3300" b="1" dirty="0" smtClean="0"/>
              <a:t>(памятный  знак, медаль, монета ). </a:t>
            </a:r>
            <a:endParaRPr lang="en-US" sz="3300" b="1" dirty="0" smtClean="0"/>
          </a:p>
          <a:p>
            <a:endParaRPr lang="ru-RU" sz="3300" b="1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241376"/>
            <a:ext cx="4343400" cy="53559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/>
              <a:t>Контент и  контекст </a:t>
            </a:r>
          </a:p>
          <a:p>
            <a:pPr algn="ctr">
              <a:buNone/>
            </a:pPr>
            <a:endParaRPr lang="ru-RU" sz="1800" dirty="0" smtClean="0"/>
          </a:p>
          <a:p>
            <a:r>
              <a:rPr lang="ru-RU" sz="1600" b="1" i="1" u="sng" dirty="0" smtClean="0"/>
              <a:t>Учреждения</a:t>
            </a:r>
            <a:r>
              <a:rPr lang="en-US" sz="1600" b="1" i="1" u="sng" dirty="0" smtClean="0"/>
              <a:t>: </a:t>
            </a:r>
            <a:r>
              <a:rPr lang="ru-RU" sz="1600" b="1" i="1" u="sng" dirty="0" smtClean="0"/>
              <a:t> </a:t>
            </a:r>
            <a:r>
              <a:rPr lang="ru-RU" sz="1600" b="1" i="1" dirty="0" smtClean="0"/>
              <a:t>Секретный комитет, Главный комитет  по крестьянским делам, Редакционные комиссии, Губернские комитеты, Госсовет, Сенат, Кабинет министров и др. </a:t>
            </a:r>
          </a:p>
          <a:p>
            <a:r>
              <a:rPr lang="ru-RU" sz="1600" b="1" i="1" u="sng" dirty="0" smtClean="0"/>
              <a:t>Персоналии</a:t>
            </a:r>
            <a:r>
              <a:rPr lang="en-US" sz="1600" b="1" u="sng" dirty="0" smtClean="0"/>
              <a:t>:</a:t>
            </a:r>
            <a:r>
              <a:rPr lang="en-US" sz="1600" b="1" dirty="0" smtClean="0"/>
              <a:t> </a:t>
            </a:r>
            <a:r>
              <a:rPr lang="ru-RU" sz="1600" b="1" dirty="0" smtClean="0"/>
              <a:t>император  Александр Второй,  </a:t>
            </a:r>
            <a:r>
              <a:rPr lang="ru-RU" sz="1600" b="1" dirty="0" err="1" smtClean="0"/>
              <a:t>Умковский</a:t>
            </a:r>
            <a:r>
              <a:rPr lang="ru-RU" sz="1600" b="1" dirty="0" smtClean="0"/>
              <a:t> А.М. , Семенов- Тян-Шанский П.П., Столыпин П.А., Лаппо-Данилевский  А.С.  и др. </a:t>
            </a:r>
          </a:p>
          <a:p>
            <a:r>
              <a:rPr lang="ru-RU" sz="1600" b="1" u="sng" dirty="0" smtClean="0"/>
              <a:t>Географические объекты</a:t>
            </a:r>
            <a:r>
              <a:rPr lang="en-US" sz="1600" b="1" dirty="0" smtClean="0"/>
              <a:t>:  </a:t>
            </a:r>
            <a:r>
              <a:rPr lang="ru-RU" sz="1600" b="1" dirty="0" smtClean="0"/>
              <a:t> отдельные  губернии</a:t>
            </a:r>
            <a:r>
              <a:rPr lang="en-US" sz="1600" b="1" dirty="0" smtClean="0"/>
              <a:t>;</a:t>
            </a:r>
            <a:r>
              <a:rPr lang="ru-RU" sz="1600" b="1" dirty="0" smtClean="0"/>
              <a:t>группы  губерний со схожими условиями  проведения реформы и др.</a:t>
            </a:r>
          </a:p>
          <a:p>
            <a:r>
              <a:rPr lang="ru-RU" sz="1600" b="1" dirty="0" smtClean="0"/>
              <a:t> </a:t>
            </a:r>
            <a:r>
              <a:rPr lang="ru-RU" sz="1600" b="1" u="sng" dirty="0" smtClean="0"/>
              <a:t>События</a:t>
            </a:r>
            <a:r>
              <a:rPr lang="en-US" sz="1600" b="1" u="sng" dirty="0" smtClean="0"/>
              <a:t>:</a:t>
            </a:r>
            <a:r>
              <a:rPr lang="en-US" sz="1600" b="1" dirty="0" smtClean="0"/>
              <a:t>  </a:t>
            </a:r>
            <a:r>
              <a:rPr lang="ru-RU" sz="1600" b="1" dirty="0" smtClean="0"/>
              <a:t>Развитие законодательной базы России в   дореформенное и  </a:t>
            </a:r>
            <a:r>
              <a:rPr lang="ru-RU" sz="1600" b="1" dirty="0" err="1" smtClean="0"/>
              <a:t>послереформенное</a:t>
            </a:r>
            <a:r>
              <a:rPr lang="ru-RU" sz="1600" b="1" dirty="0" smtClean="0"/>
              <a:t> время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 коллекции – событие </a:t>
            </a:r>
          </a:p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«Крестьянская реформа 1861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bko\AppData\Local\Microsoft\Windows\Temporary Internet Files\Content.Outlook\XE2DESH4\1  зап  кн 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4234195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zhabko\AppData\Local\Microsoft\Windows\Temporary Internet Files\Content.Outlook\XE2DESH4\1  зап  кн 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23224"/>
            <a:ext cx="4339758" cy="4958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 цифровых копий материальных объектов в коллекции </a:t>
            </a:r>
          </a:p>
          <a:p>
            <a:pPr algn="ctr"/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2000" b="1" cap="all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креСтьянской</a:t>
            </a:r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реформе 1861 года </a:t>
            </a:r>
          </a:p>
          <a:p>
            <a:pPr algn="ctr"/>
            <a:r>
              <a:rPr lang="ru-RU" sz="1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№1: Нагрудный знак сельского старосты, закреплённый на записной книжке с золотым обрезом и с ручкой из полудрагоценного камня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bko\AppData\Local\Microsoft\Windows\Temporary Internet Files\Content.Outlook\XE2DESH4\3  знак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20094" cy="4820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zhabko\AppData\Local\Microsoft\Windows\Temporary Internet Files\Content.Outlook\XE2DESH4\3  знак 2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340768"/>
            <a:ext cx="4270901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 цифровых копий материальных объектов в коллекции </a:t>
            </a:r>
          </a:p>
          <a:p>
            <a:pPr algn="ctr"/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2000" b="1" cap="all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креСтьянской</a:t>
            </a:r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реформе 1861 года </a:t>
            </a:r>
          </a:p>
          <a:p>
            <a:pPr algn="ctr"/>
            <a:r>
              <a:rPr lang="ru-RU" sz="1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№2: Памятный знак, выпущенный в 1911 г. к 50-летию Освобождения крестьян</a:t>
            </a:r>
            <a:br>
              <a:rPr lang="ru-RU" sz="1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400" b="1" cap="all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 l="65693" t="26972" r="22489" b="60531"/>
          <a:stretch>
            <a:fillRect/>
          </a:stretch>
        </p:blipFill>
        <p:spPr bwMode="auto">
          <a:xfrm>
            <a:off x="6604943" y="1412775"/>
            <a:ext cx="1495449" cy="11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14480" y="5000636"/>
            <a:ext cx="577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Национальный электронный ресурс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abko\AppData\Local\Microsoft\Windows\Temporary Internet Files\Content.Outlook\XE2DESH4\4  медаль 1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91000" cy="4407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zhabko\AppData\Local\Microsoft\Windows\Temporary Internet Files\Content.Outlook\XE2DESH4\4  медаль 2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343400" cy="4415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 цифровых копий материальных объектов в коллекции </a:t>
            </a:r>
          </a:p>
          <a:p>
            <a:pPr algn="ctr"/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2000" b="1" cap="all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креСтьянской</a:t>
            </a:r>
            <a:r>
              <a:rPr lang="ru-RU" sz="20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реформе 1861 года </a:t>
            </a:r>
          </a:p>
          <a:p>
            <a:pPr algn="ctr"/>
            <a:r>
              <a:rPr lang="ru-RU" sz="1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</a:t>
            </a:r>
            <a:r>
              <a:rPr lang="en-US" sz="1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1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Памятная медаль, Научно-практическая конференция </a:t>
            </a:r>
          </a:p>
          <a:p>
            <a:pPr algn="ctr"/>
            <a:r>
              <a:rPr lang="ru-RU" sz="1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«Великие реформы и модернизация России» (СПб.,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 </a:t>
            </a:r>
            <a:r>
              <a:rPr lang="ru-RU" sz="4500" b="1" dirty="0" smtClean="0"/>
              <a:t>Крестьянская реформа 1861 года [Коллекция] : тексты, архивные материалы, аудиовизуальные материалы. – Санкт-Петербург : Президентская библиотека им. Б. Н. Ельцина, 2011. – 251 ед. : цифровые копии, JP</a:t>
            </a:r>
            <a:r>
              <a:rPr lang="en-US" sz="4500" b="1" dirty="0" smtClean="0"/>
              <a:t>E</a:t>
            </a:r>
            <a:r>
              <a:rPr lang="ru-RU" sz="4500" b="1" dirty="0" smtClean="0"/>
              <a:t>G-файлы, W</a:t>
            </a:r>
            <a:r>
              <a:rPr lang="en-US" sz="4500" b="1" dirty="0" smtClean="0"/>
              <a:t>MV</a:t>
            </a:r>
            <a:r>
              <a:rPr lang="ru-RU" sz="4500" b="1" dirty="0" smtClean="0"/>
              <a:t>-файлы, цветные.</a:t>
            </a:r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err="1" smtClean="0"/>
              <a:t>Содерж</a:t>
            </a:r>
            <a:r>
              <a:rPr lang="ru-RU" b="1" dirty="0" smtClean="0"/>
              <a:t>. разделы: О коллекции ; Общий раздел ; Крестьянский вопрос в России до середины XIX века ; Подготовительный период ; Реформа 1861 года ; Персоналии ; Юбилеи реформы.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	Самый ранний документ коллекции опубликован в 1744 г., самый поздний – в 2011 г. </a:t>
            </a:r>
          </a:p>
          <a:p>
            <a:pPr>
              <a:buNone/>
            </a:pPr>
            <a:r>
              <a:rPr lang="ru-RU" b="1" dirty="0" smtClean="0"/>
              <a:t>	Материалы на русском и иностранных европейских языках.</a:t>
            </a:r>
          </a:p>
          <a:p>
            <a:pPr>
              <a:buNone/>
            </a:pPr>
            <a:r>
              <a:rPr lang="ru-RU" b="1" dirty="0" smtClean="0"/>
              <a:t>	Каждая единица имеет индивидуальное описание.</a:t>
            </a:r>
          </a:p>
          <a:p>
            <a:pPr>
              <a:buNone/>
            </a:pPr>
            <a:r>
              <a:rPr lang="ru-RU" b="1" dirty="0" smtClean="0"/>
              <a:t>	В коллекцию включены издания, освещающие историю крестьянского вопроса в России, подготовку и реализацию крестьянской реформы, личности реформаторов, а также основные законодательные документы реформы, мемуарные свидетельства современников и публицистические сочинения, касающиеся крестьянского вопроса.</a:t>
            </a:r>
          </a:p>
          <a:p>
            <a:pPr>
              <a:buNone/>
            </a:pPr>
            <a:r>
              <a:rPr lang="ru-RU" b="1" dirty="0" smtClean="0"/>
              <a:t>	Коллекция пополняется.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	Место хранения: Президентская библиотека им. Б. Н. Ельцина (официальный сайт). Раздел «Из фондов Президентской библиотеки». </a:t>
            </a:r>
            <a:r>
              <a:rPr lang="en-US" b="1" dirty="0" smtClean="0"/>
              <a:t>URL</a:t>
            </a:r>
            <a:r>
              <a:rPr lang="ru-RU" b="1" dirty="0" smtClean="0"/>
              <a:t>: </a:t>
            </a:r>
            <a:r>
              <a:rPr lang="ru-RU" b="1" u="sng" dirty="0" smtClean="0">
                <a:hlinkClick r:id="rId2"/>
              </a:rPr>
              <a:t>http://www.prlib.ru/Lib/pages/libfunds.aspx</a:t>
            </a:r>
            <a:r>
              <a:rPr lang="ru-RU" b="1" dirty="0" smtClean="0"/>
              <a:t>. Является частью коллекций «Власть» и «Народ».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	1. Крестьянская реформа – Россия, 1861 2. Крестьянство – История – Россия 3. Коллекции Президентской библиотеки им. Б. Н. Ельцина «Власть», «Народ»</a:t>
            </a:r>
          </a:p>
          <a:p>
            <a:pPr>
              <a:buNone/>
            </a:pPr>
            <a:r>
              <a:rPr lang="ru-RU" b="1" dirty="0" smtClean="0"/>
              <a:t>	ББК 63.3(2)522-210.6+63.3(2)-282.2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коллекция «Крестьянская реформа 1861 г. - БЗ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задачи Президентской библиотеки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39200" cy="335758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Формирование национального электронного ресурса по теории, истории и практике российской государственности и по вопросам русского языка как государственного языка России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en-US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Удовлетворение информационных потребностей общества путем обеспечения доступа к этому ресурсу</a:t>
            </a:r>
          </a:p>
          <a:p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/>
        </p:nvGraphicFramePr>
        <p:xfrm>
          <a:off x="1547664" y="4797152"/>
          <a:ext cx="557216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827584" y="2636912"/>
          <a:ext cx="742955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839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cs typeface="Times New Roman" pitchFamily="18" charset="0"/>
              </a:rPr>
              <a:t>Принципы формирования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241425"/>
            <a:ext cx="8686800" cy="5616575"/>
          </a:xfrm>
        </p:spPr>
        <p:txBody>
          <a:bodyPr/>
          <a:lstStyle/>
          <a:p>
            <a:pPr eaLnBrk="1" hangingPunct="1"/>
            <a:r>
              <a:rPr lang="ru-RU" sz="2600" b="1" dirty="0" smtClean="0"/>
              <a:t>Определение тематики и видового состава коллекции</a:t>
            </a:r>
          </a:p>
          <a:p>
            <a:pPr eaLnBrk="1" hangingPunct="1"/>
            <a:r>
              <a:rPr lang="ru-RU" sz="2600" b="1" dirty="0" smtClean="0"/>
              <a:t>Экспертный отбор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600" b="1" dirty="0" smtClean="0"/>
              <a:t>По результатам экспертного отбора:</a:t>
            </a:r>
          </a:p>
          <a:p>
            <a:pPr eaLnBrk="1" hangingPunct="1"/>
            <a:r>
              <a:rPr lang="ru-RU" sz="2600" b="1" dirty="0" smtClean="0"/>
              <a:t>Для цифровых копий и электронных документов – установление соответствия требованиям Президентской библиотеки</a:t>
            </a:r>
          </a:p>
          <a:p>
            <a:pPr eaLnBrk="1" hangingPunct="1"/>
            <a:r>
              <a:rPr lang="ru-RU" sz="2600" b="1" dirty="0" smtClean="0"/>
              <a:t>Для материальных объектов – установление очерёдности оцифровки и выбор наиболее сохранного экземпляра для оцифровки и </a:t>
            </a:r>
          </a:p>
          <a:p>
            <a:pPr eaLnBrk="1" hangingPunct="1"/>
            <a:r>
              <a:rPr lang="ru-RU" sz="2600" b="1" dirty="0" smtClean="0"/>
              <a:t>Заключение договора с владельцем материального или электронного объекта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552" y="692696"/>
            <a:ext cx="3051448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Состав ресурсов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16" r="25838" b="1842"/>
          <a:stretch>
            <a:fillRect/>
          </a:stretch>
        </p:blipFill>
        <p:spPr>
          <a:xfrm>
            <a:off x="555625" y="250825"/>
            <a:ext cx="5103813" cy="6356350"/>
          </a:xfr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39750" y="981075"/>
            <a:ext cx="5111750" cy="237648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4221163"/>
            <a:ext cx="1655763" cy="720725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0763" y="2198688"/>
            <a:ext cx="3263900" cy="3975100"/>
          </a:xfrm>
          <a:custGeom>
            <a:avLst/>
            <a:gdLst>
              <a:gd name="connsiteX0" fmla="*/ 0 w 3216966"/>
              <a:gd name="connsiteY0" fmla="*/ 456060 h 2736304"/>
              <a:gd name="connsiteX1" fmla="*/ 456060 w 3216966"/>
              <a:gd name="connsiteY1" fmla="*/ 0 h 2736304"/>
              <a:gd name="connsiteX2" fmla="*/ 2760906 w 3216966"/>
              <a:gd name="connsiteY2" fmla="*/ 0 h 2736304"/>
              <a:gd name="connsiteX3" fmla="*/ 3216966 w 3216966"/>
              <a:gd name="connsiteY3" fmla="*/ 456060 h 2736304"/>
              <a:gd name="connsiteX4" fmla="*/ 3216966 w 3216966"/>
              <a:gd name="connsiteY4" fmla="*/ 2280244 h 2736304"/>
              <a:gd name="connsiteX5" fmla="*/ 2760906 w 3216966"/>
              <a:gd name="connsiteY5" fmla="*/ 2736304 h 2736304"/>
              <a:gd name="connsiteX6" fmla="*/ 456060 w 3216966"/>
              <a:gd name="connsiteY6" fmla="*/ 2736304 h 2736304"/>
              <a:gd name="connsiteX7" fmla="*/ 0 w 3216966"/>
              <a:gd name="connsiteY7" fmla="*/ 2280244 h 2736304"/>
              <a:gd name="connsiteX8" fmla="*/ 0 w 3216966"/>
              <a:gd name="connsiteY8" fmla="*/ 456060 h 2736304"/>
              <a:gd name="connsiteX0" fmla="*/ 0 w 3216966"/>
              <a:gd name="connsiteY0" fmla="*/ 1675260 h 3955504"/>
              <a:gd name="connsiteX1" fmla="*/ 456060 w 3216966"/>
              <a:gd name="connsiteY1" fmla="*/ 1219200 h 3955504"/>
              <a:gd name="connsiteX2" fmla="*/ 2107764 w 3216966"/>
              <a:gd name="connsiteY2" fmla="*/ 0 h 3955504"/>
              <a:gd name="connsiteX3" fmla="*/ 3216966 w 3216966"/>
              <a:gd name="connsiteY3" fmla="*/ 1675260 h 3955504"/>
              <a:gd name="connsiteX4" fmla="*/ 3216966 w 3216966"/>
              <a:gd name="connsiteY4" fmla="*/ 3499444 h 3955504"/>
              <a:gd name="connsiteX5" fmla="*/ 2760906 w 3216966"/>
              <a:gd name="connsiteY5" fmla="*/ 3955504 h 3955504"/>
              <a:gd name="connsiteX6" fmla="*/ 456060 w 3216966"/>
              <a:gd name="connsiteY6" fmla="*/ 3955504 h 3955504"/>
              <a:gd name="connsiteX7" fmla="*/ 0 w 3216966"/>
              <a:gd name="connsiteY7" fmla="*/ 3499444 h 3955504"/>
              <a:gd name="connsiteX8" fmla="*/ 0 w 3216966"/>
              <a:gd name="connsiteY8" fmla="*/ 1675260 h 3955504"/>
              <a:gd name="connsiteX0" fmla="*/ 0 w 3263467"/>
              <a:gd name="connsiteY0" fmla="*/ 1694595 h 3974839"/>
              <a:gd name="connsiteX1" fmla="*/ 456060 w 3263467"/>
              <a:gd name="connsiteY1" fmla="*/ 1238535 h 3974839"/>
              <a:gd name="connsiteX2" fmla="*/ 2107764 w 3263467"/>
              <a:gd name="connsiteY2" fmla="*/ 19335 h 3974839"/>
              <a:gd name="connsiteX3" fmla="*/ 3180747 w 3263467"/>
              <a:gd name="connsiteY3" fmla="*/ 218906 h 3974839"/>
              <a:gd name="connsiteX4" fmla="*/ 3216966 w 3263467"/>
              <a:gd name="connsiteY4" fmla="*/ 1694595 h 3974839"/>
              <a:gd name="connsiteX5" fmla="*/ 3216966 w 3263467"/>
              <a:gd name="connsiteY5" fmla="*/ 3518779 h 3974839"/>
              <a:gd name="connsiteX6" fmla="*/ 2760906 w 3263467"/>
              <a:gd name="connsiteY6" fmla="*/ 3974839 h 3974839"/>
              <a:gd name="connsiteX7" fmla="*/ 456060 w 3263467"/>
              <a:gd name="connsiteY7" fmla="*/ 3974839 h 3974839"/>
              <a:gd name="connsiteX8" fmla="*/ 0 w 3263467"/>
              <a:gd name="connsiteY8" fmla="*/ 3518779 h 3974839"/>
              <a:gd name="connsiteX9" fmla="*/ 0 w 3263467"/>
              <a:gd name="connsiteY9" fmla="*/ 1694595 h 3974839"/>
              <a:gd name="connsiteX0" fmla="*/ 0 w 3263467"/>
              <a:gd name="connsiteY0" fmla="*/ 1694595 h 3974839"/>
              <a:gd name="connsiteX1" fmla="*/ 456060 w 3263467"/>
              <a:gd name="connsiteY1" fmla="*/ 1238535 h 3974839"/>
              <a:gd name="connsiteX2" fmla="*/ 1598690 w 3263467"/>
              <a:gd name="connsiteY2" fmla="*/ 262450 h 3974839"/>
              <a:gd name="connsiteX3" fmla="*/ 2107764 w 3263467"/>
              <a:gd name="connsiteY3" fmla="*/ 19335 h 3974839"/>
              <a:gd name="connsiteX4" fmla="*/ 3180747 w 3263467"/>
              <a:gd name="connsiteY4" fmla="*/ 218906 h 3974839"/>
              <a:gd name="connsiteX5" fmla="*/ 3216966 w 3263467"/>
              <a:gd name="connsiteY5" fmla="*/ 1694595 h 3974839"/>
              <a:gd name="connsiteX6" fmla="*/ 3216966 w 3263467"/>
              <a:gd name="connsiteY6" fmla="*/ 3518779 h 3974839"/>
              <a:gd name="connsiteX7" fmla="*/ 2760906 w 3263467"/>
              <a:gd name="connsiteY7" fmla="*/ 3974839 h 3974839"/>
              <a:gd name="connsiteX8" fmla="*/ 456060 w 3263467"/>
              <a:gd name="connsiteY8" fmla="*/ 3974839 h 3974839"/>
              <a:gd name="connsiteX9" fmla="*/ 0 w 3263467"/>
              <a:gd name="connsiteY9" fmla="*/ 3518779 h 3974839"/>
              <a:gd name="connsiteX10" fmla="*/ 0 w 3263467"/>
              <a:gd name="connsiteY10" fmla="*/ 1694595 h 3974839"/>
              <a:gd name="connsiteX0" fmla="*/ 0 w 3263467"/>
              <a:gd name="connsiteY0" fmla="*/ 1694595 h 3974839"/>
              <a:gd name="connsiteX1" fmla="*/ 456060 w 3263467"/>
              <a:gd name="connsiteY1" fmla="*/ 1238535 h 3974839"/>
              <a:gd name="connsiteX2" fmla="*/ 1264861 w 3263467"/>
              <a:gd name="connsiteY2" fmla="*/ 1060736 h 3974839"/>
              <a:gd name="connsiteX3" fmla="*/ 1598690 w 3263467"/>
              <a:gd name="connsiteY3" fmla="*/ 262450 h 3974839"/>
              <a:gd name="connsiteX4" fmla="*/ 2107764 w 3263467"/>
              <a:gd name="connsiteY4" fmla="*/ 19335 h 3974839"/>
              <a:gd name="connsiteX5" fmla="*/ 3180747 w 3263467"/>
              <a:gd name="connsiteY5" fmla="*/ 218906 h 3974839"/>
              <a:gd name="connsiteX6" fmla="*/ 3216966 w 3263467"/>
              <a:gd name="connsiteY6" fmla="*/ 1694595 h 3974839"/>
              <a:gd name="connsiteX7" fmla="*/ 3216966 w 3263467"/>
              <a:gd name="connsiteY7" fmla="*/ 3518779 h 3974839"/>
              <a:gd name="connsiteX8" fmla="*/ 2760906 w 3263467"/>
              <a:gd name="connsiteY8" fmla="*/ 3974839 h 3974839"/>
              <a:gd name="connsiteX9" fmla="*/ 456060 w 3263467"/>
              <a:gd name="connsiteY9" fmla="*/ 3974839 h 3974839"/>
              <a:gd name="connsiteX10" fmla="*/ 0 w 3263467"/>
              <a:gd name="connsiteY10" fmla="*/ 3518779 h 3974839"/>
              <a:gd name="connsiteX11" fmla="*/ 0 w 3263467"/>
              <a:gd name="connsiteY11" fmla="*/ 1694595 h 3974839"/>
              <a:gd name="connsiteX0" fmla="*/ 0 w 3263467"/>
              <a:gd name="connsiteY0" fmla="*/ 1694595 h 3974839"/>
              <a:gd name="connsiteX1" fmla="*/ 456060 w 3263467"/>
              <a:gd name="connsiteY1" fmla="*/ 1238535 h 3974839"/>
              <a:gd name="connsiteX2" fmla="*/ 1264861 w 3263467"/>
              <a:gd name="connsiteY2" fmla="*/ 1060736 h 3974839"/>
              <a:gd name="connsiteX3" fmla="*/ 1569661 w 3263467"/>
              <a:gd name="connsiteY3" fmla="*/ 422107 h 3974839"/>
              <a:gd name="connsiteX4" fmla="*/ 1598690 w 3263467"/>
              <a:gd name="connsiteY4" fmla="*/ 262450 h 3974839"/>
              <a:gd name="connsiteX5" fmla="*/ 2107764 w 3263467"/>
              <a:gd name="connsiteY5" fmla="*/ 19335 h 3974839"/>
              <a:gd name="connsiteX6" fmla="*/ 3180747 w 3263467"/>
              <a:gd name="connsiteY6" fmla="*/ 218906 h 3974839"/>
              <a:gd name="connsiteX7" fmla="*/ 3216966 w 3263467"/>
              <a:gd name="connsiteY7" fmla="*/ 1694595 h 3974839"/>
              <a:gd name="connsiteX8" fmla="*/ 3216966 w 3263467"/>
              <a:gd name="connsiteY8" fmla="*/ 3518779 h 3974839"/>
              <a:gd name="connsiteX9" fmla="*/ 2760906 w 3263467"/>
              <a:gd name="connsiteY9" fmla="*/ 3974839 h 3974839"/>
              <a:gd name="connsiteX10" fmla="*/ 456060 w 3263467"/>
              <a:gd name="connsiteY10" fmla="*/ 3974839 h 3974839"/>
              <a:gd name="connsiteX11" fmla="*/ 0 w 3263467"/>
              <a:gd name="connsiteY11" fmla="*/ 3518779 h 3974839"/>
              <a:gd name="connsiteX12" fmla="*/ 0 w 3263467"/>
              <a:gd name="connsiteY12" fmla="*/ 1694595 h 3974839"/>
              <a:gd name="connsiteX0" fmla="*/ 0 w 3263467"/>
              <a:gd name="connsiteY0" fmla="*/ 1694595 h 3974839"/>
              <a:gd name="connsiteX1" fmla="*/ 456060 w 3263467"/>
              <a:gd name="connsiteY1" fmla="*/ 1238535 h 3974839"/>
              <a:gd name="connsiteX2" fmla="*/ 1264861 w 3263467"/>
              <a:gd name="connsiteY2" fmla="*/ 1060736 h 3974839"/>
              <a:gd name="connsiteX3" fmla="*/ 1569661 w 3263467"/>
              <a:gd name="connsiteY3" fmla="*/ 422107 h 3974839"/>
              <a:gd name="connsiteX4" fmla="*/ 1801890 w 3263467"/>
              <a:gd name="connsiteY4" fmla="*/ 44735 h 3974839"/>
              <a:gd name="connsiteX5" fmla="*/ 2107764 w 3263467"/>
              <a:gd name="connsiteY5" fmla="*/ 19335 h 3974839"/>
              <a:gd name="connsiteX6" fmla="*/ 3180747 w 3263467"/>
              <a:gd name="connsiteY6" fmla="*/ 218906 h 3974839"/>
              <a:gd name="connsiteX7" fmla="*/ 3216966 w 3263467"/>
              <a:gd name="connsiteY7" fmla="*/ 1694595 h 3974839"/>
              <a:gd name="connsiteX8" fmla="*/ 3216966 w 3263467"/>
              <a:gd name="connsiteY8" fmla="*/ 3518779 h 3974839"/>
              <a:gd name="connsiteX9" fmla="*/ 2760906 w 3263467"/>
              <a:gd name="connsiteY9" fmla="*/ 3974839 h 3974839"/>
              <a:gd name="connsiteX10" fmla="*/ 456060 w 3263467"/>
              <a:gd name="connsiteY10" fmla="*/ 3974839 h 3974839"/>
              <a:gd name="connsiteX11" fmla="*/ 0 w 3263467"/>
              <a:gd name="connsiteY11" fmla="*/ 3518779 h 3974839"/>
              <a:gd name="connsiteX12" fmla="*/ 0 w 3263467"/>
              <a:gd name="connsiteY12" fmla="*/ 1694595 h 3974839"/>
              <a:gd name="connsiteX0" fmla="*/ 0 w 3263467"/>
              <a:gd name="connsiteY0" fmla="*/ 1694595 h 3974839"/>
              <a:gd name="connsiteX1" fmla="*/ 456060 w 3263467"/>
              <a:gd name="connsiteY1" fmla="*/ 1238535 h 3974839"/>
              <a:gd name="connsiteX2" fmla="*/ 1264861 w 3263467"/>
              <a:gd name="connsiteY2" fmla="*/ 1060736 h 3974839"/>
              <a:gd name="connsiteX3" fmla="*/ 1569661 w 3263467"/>
              <a:gd name="connsiteY3" fmla="*/ 422107 h 3974839"/>
              <a:gd name="connsiteX4" fmla="*/ 1772861 w 3263467"/>
              <a:gd name="connsiteY4" fmla="*/ 131821 h 3974839"/>
              <a:gd name="connsiteX5" fmla="*/ 2107764 w 3263467"/>
              <a:gd name="connsiteY5" fmla="*/ 19335 h 3974839"/>
              <a:gd name="connsiteX6" fmla="*/ 3180747 w 3263467"/>
              <a:gd name="connsiteY6" fmla="*/ 218906 h 3974839"/>
              <a:gd name="connsiteX7" fmla="*/ 3216966 w 3263467"/>
              <a:gd name="connsiteY7" fmla="*/ 1694595 h 3974839"/>
              <a:gd name="connsiteX8" fmla="*/ 3216966 w 3263467"/>
              <a:gd name="connsiteY8" fmla="*/ 3518779 h 3974839"/>
              <a:gd name="connsiteX9" fmla="*/ 2760906 w 3263467"/>
              <a:gd name="connsiteY9" fmla="*/ 3974839 h 3974839"/>
              <a:gd name="connsiteX10" fmla="*/ 456060 w 3263467"/>
              <a:gd name="connsiteY10" fmla="*/ 3974839 h 3974839"/>
              <a:gd name="connsiteX11" fmla="*/ 0 w 3263467"/>
              <a:gd name="connsiteY11" fmla="*/ 3518779 h 3974839"/>
              <a:gd name="connsiteX12" fmla="*/ 0 w 3263467"/>
              <a:gd name="connsiteY12" fmla="*/ 1694595 h 39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3467" h="3974839">
                <a:moveTo>
                  <a:pt x="0" y="1694595"/>
                </a:moveTo>
                <a:cubicBezTo>
                  <a:pt x="0" y="1442720"/>
                  <a:pt x="204185" y="1238535"/>
                  <a:pt x="456060" y="1238535"/>
                </a:cubicBezTo>
                <a:cubicBezTo>
                  <a:pt x="574946" y="1128054"/>
                  <a:pt x="1074423" y="1223417"/>
                  <a:pt x="1264861" y="1060736"/>
                </a:cubicBezTo>
                <a:cubicBezTo>
                  <a:pt x="1435947" y="917408"/>
                  <a:pt x="1514023" y="555155"/>
                  <a:pt x="1569661" y="422107"/>
                </a:cubicBezTo>
                <a:cubicBezTo>
                  <a:pt x="1625299" y="289059"/>
                  <a:pt x="1668663" y="191693"/>
                  <a:pt x="1772861" y="131821"/>
                </a:cubicBezTo>
                <a:cubicBezTo>
                  <a:pt x="1877059" y="71949"/>
                  <a:pt x="1769097" y="113678"/>
                  <a:pt x="2107764" y="19335"/>
                </a:cubicBezTo>
                <a:cubicBezTo>
                  <a:pt x="2528012" y="-622"/>
                  <a:pt x="2995880" y="-60304"/>
                  <a:pt x="3180747" y="218906"/>
                </a:cubicBezTo>
                <a:cubicBezTo>
                  <a:pt x="3365614" y="498116"/>
                  <a:pt x="3177063" y="1294597"/>
                  <a:pt x="3216966" y="1694595"/>
                </a:cubicBezTo>
                <a:lnTo>
                  <a:pt x="3216966" y="3518779"/>
                </a:lnTo>
                <a:cubicBezTo>
                  <a:pt x="3216966" y="3770654"/>
                  <a:pt x="3012781" y="3974839"/>
                  <a:pt x="2760906" y="3974839"/>
                </a:cubicBezTo>
                <a:lnTo>
                  <a:pt x="456060" y="3974839"/>
                </a:lnTo>
                <a:cubicBezTo>
                  <a:pt x="204185" y="3974839"/>
                  <a:pt x="0" y="3770654"/>
                  <a:pt x="0" y="3518779"/>
                </a:cubicBezTo>
                <a:lnTo>
                  <a:pt x="0" y="1694595"/>
                </a:lnTo>
                <a:close/>
              </a:path>
            </a:pathLst>
          </a:custGeom>
          <a:noFill/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4675" y="5094288"/>
            <a:ext cx="1620838" cy="719137"/>
          </a:xfrm>
          <a:prstGeom prst="round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1863" y="2492375"/>
            <a:ext cx="431800" cy="360363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888" y="4365625"/>
            <a:ext cx="431800" cy="360363"/>
          </a:xfrm>
          <a:prstGeom prst="round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88125" y="2349500"/>
            <a:ext cx="1800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Основной контент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9563" y="4149725"/>
            <a:ext cx="23050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Событийный контент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72200" y="548680"/>
            <a:ext cx="2544344" cy="8412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Общий доступ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3292" r="23954" b="1637"/>
          <a:stretch>
            <a:fillRect/>
          </a:stretch>
        </p:blipFill>
        <p:spPr>
          <a:xfrm>
            <a:off x="323850" y="242888"/>
            <a:ext cx="5400675" cy="6294437"/>
          </a:xfrm>
          <a:ln w="31750">
            <a:solidFill>
              <a:schemeClr val="accent1">
                <a:lumMod val="50000"/>
              </a:schemeClr>
            </a:solidFill>
          </a:ln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114" r="47044" b="36897"/>
          <a:stretch>
            <a:fillRect/>
          </a:stretch>
        </p:blipFill>
        <p:spPr>
          <a:xfrm>
            <a:off x="5940152" y="1628800"/>
            <a:ext cx="2879725" cy="3910012"/>
          </a:xfrm>
          <a:ln w="317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95288" y="908050"/>
            <a:ext cx="2232025" cy="504825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7708258">
            <a:off x="4532313" y="185737"/>
            <a:ext cx="192088" cy="344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56176" y="5805264"/>
            <a:ext cx="2160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Поисковая форма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3392" r="24051" b="1657"/>
          <a:stretch>
            <a:fillRect/>
          </a:stretch>
        </p:blipFill>
        <p:spPr>
          <a:xfrm>
            <a:off x="200025" y="246063"/>
            <a:ext cx="5524500" cy="6459537"/>
          </a:xfrm>
          <a:prstGeom prst="rect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2276872"/>
            <a:ext cx="8064896" cy="41044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latin typeface="+mj-lt"/>
              </a:rPr>
              <a:t>Электронная   библиотека  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2400" b="1" dirty="0" smtClean="0"/>
              <a:t>-  совокупность  коллекций разнородных цифровых  объектов, обладающих   высокой  степенью  систематизации и  структуризации  как общего  массива, так и его </a:t>
            </a:r>
            <a:r>
              <a:rPr lang="ru-RU" sz="2400" b="1" dirty="0" err="1" smtClean="0"/>
              <a:t>подмассивов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Коллекционный принцип организации </a:t>
            </a:r>
          </a:p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электронного ресурса.</a:t>
            </a:r>
          </a:p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Коллекция как основа электронной библиотеки.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8280920" cy="5445224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1. </a:t>
            </a:r>
            <a:r>
              <a:rPr lang="ru-RU" sz="2400" b="1" dirty="0" smtClean="0">
                <a:latin typeface="+mj-lt"/>
              </a:rPr>
              <a:t>Электронная коллекция – объектно-ориентирована;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2.</a:t>
            </a:r>
            <a:r>
              <a:rPr lang="ru-RU" sz="2400" b="1" dirty="0" smtClean="0">
                <a:latin typeface="+mj-lt"/>
              </a:rPr>
              <a:t> В качестве объекта может выступать персона, событие, памятная дата, географическое место или конкретная тема, изучаемая пользователями в научных или образовательных целях;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3.</a:t>
            </a:r>
            <a:r>
              <a:rPr lang="ru-RU" sz="2400" b="1" dirty="0" smtClean="0">
                <a:latin typeface="+mj-lt"/>
              </a:rPr>
              <a:t> Структура </a:t>
            </a:r>
            <a:r>
              <a:rPr lang="ru-RU" sz="2400" b="1" smtClean="0">
                <a:latin typeface="+mj-lt"/>
              </a:rPr>
              <a:t>каждой коллекции </a:t>
            </a:r>
            <a:r>
              <a:rPr lang="ru-RU" sz="2400" b="1" dirty="0" smtClean="0">
                <a:latin typeface="+mj-lt"/>
              </a:rPr>
              <a:t>имеет общие типологические черты построения и в то же время индивидуальные особенности, а также различную степень детализации разделов/подразделов в зависимости от выбранного объекта;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4.</a:t>
            </a:r>
            <a:r>
              <a:rPr lang="ru-RU" sz="2400" b="1" dirty="0" smtClean="0">
                <a:latin typeface="+mj-lt"/>
              </a:rPr>
              <a:t> Коллекция и её отдельные части могут создаваться различными программными и техническими средствами и иметь различный интерфейс, сохраняя или образовывая при этом смысловое единство;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Коллекция – основные характеристики</a:t>
            </a:r>
            <a:r>
              <a:rPr lang="en-US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(I)</a:t>
            </a:r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268760"/>
            <a:ext cx="8208912" cy="4752528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5.</a:t>
            </a:r>
            <a:r>
              <a:rPr lang="ru-RU" sz="2400" b="1" dirty="0" smtClean="0">
                <a:latin typeface="+mj-lt"/>
              </a:rPr>
              <a:t> Отдельная коллекция может как включать в себя другие коллекции (низшего иерархического уровня), так и сама входить в другие коллекции (высшего иерархического уровня) в качестве составной части;</a:t>
            </a:r>
            <a:endParaRPr lang="en-US" sz="2400" b="1" dirty="0" smtClean="0">
              <a:latin typeface="+mj-lt"/>
            </a:endParaRPr>
          </a:p>
          <a:p>
            <a:pPr marL="457200" lvl="0" indent="-45720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6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.</a:t>
            </a:r>
            <a:r>
              <a:rPr lang="ru-RU" sz="2400" b="1" dirty="0" smtClean="0">
                <a:latin typeface="+mj-lt"/>
              </a:rPr>
              <a:t> По мере развития коллекция может менять свою конфигурацию;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7.</a:t>
            </a:r>
            <a:r>
              <a:rPr lang="ru-RU" sz="2400" b="1" dirty="0" smtClean="0">
                <a:latin typeface="+mj-lt"/>
              </a:rPr>
              <a:t> Коллекция может быть как «открытой», то есть последовательно и систематически пополняемой, так и «закрытой», наполнение которой на данный момент времени завершено;</a:t>
            </a:r>
          </a:p>
          <a:p>
            <a:pPr marL="457200" lvl="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8.</a:t>
            </a:r>
            <a:r>
              <a:rPr lang="ru-RU" sz="2400" b="1" dirty="0" smtClean="0">
                <a:latin typeface="+mj-lt"/>
              </a:rPr>
              <a:t> Каждая коллекция описывается как отдельный объект и является точкой доступа по различным признакам.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Коллекция – основные характеристики (</a:t>
            </a:r>
            <a:r>
              <a:rPr lang="en-US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ru-RU" sz="2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5111</TotalTime>
  <Words>829</Words>
  <Application>Microsoft Office PowerPoint</Application>
  <PresentationFormat>Экран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Президентская  библиотека имени Б.Н. Ельцина   </vt:lpstr>
      <vt:lpstr>Слайд 2</vt:lpstr>
      <vt:lpstr>Основные задачи Президентской библиотеки</vt:lpstr>
      <vt:lpstr>Принципы формирования</vt:lpstr>
      <vt:lpstr>Состав ресурсов</vt:lpstr>
      <vt:lpstr> Общий доступ </vt:lpstr>
      <vt:lpstr>Слайд 7</vt:lpstr>
      <vt:lpstr>Слайд 8</vt:lpstr>
      <vt:lpstr>Слайд 9</vt:lpstr>
      <vt:lpstr>Слайд 10</vt:lpstr>
      <vt:lpstr>Слайд 11</vt:lpstr>
      <vt:lpstr>ВИДЫ Коллекций  президентской библиотеки</vt:lpstr>
      <vt:lpstr>Актуальные коллекции</vt:lpstr>
      <vt:lpstr>Слайд 14</vt:lpstr>
      <vt:lpstr>Память о великой победе</vt:lpstr>
      <vt:lpstr>       КРЕСТЬЯНСКАЯ РЕФОРМА 1861 года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sakaev</cp:lastModifiedBy>
  <cp:revision>473</cp:revision>
  <dcterms:created xsi:type="dcterms:W3CDTF">2009-07-28T12:09:51Z</dcterms:created>
  <dcterms:modified xsi:type="dcterms:W3CDTF">2013-06-10T10:43:18Z</dcterms:modified>
</cp:coreProperties>
</file>