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48" r:id="rId2"/>
    <p:sldId id="283" r:id="rId3"/>
    <p:sldId id="322" r:id="rId4"/>
    <p:sldId id="346" r:id="rId5"/>
    <p:sldId id="342" r:id="rId6"/>
    <p:sldId id="343" r:id="rId7"/>
    <p:sldId id="344" r:id="rId8"/>
    <p:sldId id="319" r:id="rId9"/>
    <p:sldId id="316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64" r:id="rId19"/>
    <p:sldId id="365" r:id="rId20"/>
    <p:sldId id="370" r:id="rId21"/>
    <p:sldId id="371" r:id="rId22"/>
    <p:sldId id="373" r:id="rId2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habko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95657" autoAdjust="0"/>
  </p:normalViewPr>
  <p:slideViewPr>
    <p:cSldViewPr>
      <p:cViewPr>
        <p:scale>
          <a:sx n="90" d="100"/>
          <a:sy n="90" d="100"/>
        </p:scale>
        <p:origin x="-1530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-2994" y="-108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1AF26-72AA-4AC5-A4BB-6829EB9F1BF9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26451-AB87-4ACD-A7B6-23DA56894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3DD45-6C70-421D-9A2F-45DCC955E2DB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7A464-AE55-4A08-BC04-92101AE143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9C6DABB-7F9B-4CF8-84B7-7F8A14A2054D}" type="datetimeFigureOut">
              <a:rPr lang="ru-RU" smtClean="0"/>
              <a:pPr/>
              <a:t>10.06.2013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217E56C-F367-4597-9AAB-CB54DD729F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404664"/>
            <a:ext cx="2771800" cy="1800200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Основные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Тематические блоки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23416" r="24091" b="1637"/>
          <a:stretch>
            <a:fillRect/>
          </a:stretch>
        </p:blipFill>
        <p:spPr bwMode="auto">
          <a:xfrm>
            <a:off x="323850" y="260350"/>
            <a:ext cx="5938838" cy="6426200"/>
          </a:xfrm>
          <a:prstGeom prst="rect">
            <a:avLst/>
          </a:prstGeom>
          <a:noFill/>
          <a:ln w="317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territir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636912"/>
            <a:ext cx="6120681" cy="778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3" descr="vlas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67744" y="3645024"/>
            <a:ext cx="6120680" cy="86613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naro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4653136"/>
            <a:ext cx="6120681" cy="778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rus_iazi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5661248"/>
            <a:ext cx="6120681" cy="778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372225" y="2564903"/>
            <a:ext cx="20272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spc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+mn-cs"/>
              </a:rPr>
              <a:t>2010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2225" y="3644900"/>
            <a:ext cx="21605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spc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+mn-cs"/>
              </a:rPr>
              <a:t>2011</a:t>
            </a:r>
          </a:p>
        </p:txBody>
      </p:sp>
      <p:sp>
        <p:nvSpPr>
          <p:cNvPr id="11" name="Стрелка вниз 10"/>
          <p:cNvSpPr/>
          <p:nvPr/>
        </p:nvSpPr>
        <p:spPr>
          <a:xfrm rot="19560000">
            <a:off x="1838478" y="2146876"/>
            <a:ext cx="358775" cy="629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4653136"/>
            <a:ext cx="19442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201</a:t>
            </a:r>
            <a:r>
              <a:rPr lang="en-US" sz="4400" b="1" i="1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5589240"/>
            <a:ext cx="216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96579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фонда президентской библиотеки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4766552" cy="4032448"/>
          </a:xfrm>
          <a:ln w="31750"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196752"/>
            <a:ext cx="4206064" cy="4904460"/>
          </a:xfrm>
          <a:ln w="31750"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27784" y="3933056"/>
            <a:ext cx="4215100" cy="3240359"/>
          </a:xfrm>
          <a:prstGeom prst="rect">
            <a:avLst/>
          </a:prstGeom>
          <a:noFill/>
          <a:ln w="317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9672" y="1196752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Коллекция ВТБ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124744"/>
            <a:ext cx="8208912" cy="518457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43608" y="404664"/>
            <a:ext cx="7532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Цифровая копия Лаврентьевской летописи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фонде Президентской библиотеки</a:t>
            </a:r>
            <a:endParaRPr lang="ru-RU" sz="20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1340768"/>
            <a:ext cx="4320480" cy="532670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76056" y="1844824"/>
            <a:ext cx="3595286" cy="468052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14400000" flipH="1">
            <a:off x="4307217" y="2605238"/>
            <a:ext cx="129720" cy="17915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1124744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2"/>
                </a:solidFill>
              </a:rPr>
              <a:t>Источник: </a:t>
            </a:r>
          </a:p>
          <a:p>
            <a:pPr lvl="3"/>
            <a:r>
              <a:rPr lang="ru-RU" sz="1600" b="1" dirty="0" smtClean="0">
                <a:solidFill>
                  <a:schemeClr val="tx2"/>
                </a:solidFill>
              </a:rPr>
              <a:t>Российская национальная библиотека</a:t>
            </a:r>
          </a:p>
        </p:txBody>
      </p:sp>
      <p:sp>
        <p:nvSpPr>
          <p:cNvPr id="8" name="Заголовок 1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46712" cy="84124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лаврентьевская летопись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39552" y="1340768"/>
            <a:ext cx="4320480" cy="504056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90270"/>
            <a:ext cx="4766552" cy="3997539"/>
          </a:xfrm>
          <a:ln w="31750"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340768"/>
            <a:ext cx="4045967" cy="4904460"/>
          </a:xfrm>
          <a:ln w="31750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899592" y="1196752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Коллекция Синода (РГИА)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32656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АЗБУКА ГРАЖДАНСКАЯ С НРАВОУЧЕНИЯМИ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(экземпляр с пометами Петра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94928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Тематический блок: Русский язык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3528392" cy="4752528"/>
          </a:xfrm>
          <a:ln w="31750"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3672408" cy="4752528"/>
          </a:xfrm>
          <a:ln w="31750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203848" y="1124744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Коллекция Синода (РГИА)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32656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АЗБУКА ГРАЖДАНСКАЯ С НРАВОУЧЕНИЯМИ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(экземпляр с пометами Петра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право 13"/>
          <p:cNvSpPr/>
          <p:nvPr/>
        </p:nvSpPr>
        <p:spPr>
          <a:xfrm rot="19682695" flipV="1">
            <a:off x="4193230" y="3906199"/>
            <a:ext cx="1857375" cy="188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708920"/>
            <a:ext cx="3384376" cy="3756639"/>
          </a:xfrm>
          <a:prstGeom prst="rect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Стрелка вправо 7"/>
          <p:cNvSpPr/>
          <p:nvPr/>
        </p:nvSpPr>
        <p:spPr>
          <a:xfrm rot="10800000" flipH="1" flipV="1">
            <a:off x="3851920" y="4437112"/>
            <a:ext cx="115195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3096344" cy="3456384"/>
          </a:xfrm>
          <a:ln w="31750"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700808"/>
            <a:ext cx="3168352" cy="3538812"/>
          </a:xfrm>
          <a:prstGeom prst="rect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Военная галерея 1812 года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36096" y="1268760"/>
            <a:ext cx="3096344" cy="525658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1268760"/>
            <a:ext cx="4752528" cy="525658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476672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Военная галерея 1812 года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4802517" cy="6367463"/>
          </a:xfrm>
          <a:ln w="31750">
            <a:solidFill>
              <a:schemeClr val="accent1">
                <a:lumMod val="50000"/>
              </a:schemeClr>
            </a:solidFill>
          </a:ln>
        </p:spPr>
      </p:pic>
      <p:pic>
        <p:nvPicPr>
          <p:cNvPr id="1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4293096"/>
            <a:ext cx="3568526" cy="1812053"/>
          </a:xfrm>
          <a:ln w="3175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692696"/>
            <a:ext cx="4195800" cy="5616624"/>
          </a:xfrm>
          <a:prstGeom prst="rect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</p:pic>
      <p:sp>
        <p:nvSpPr>
          <p:cNvPr id="14" name="Стрелка вправо 13"/>
          <p:cNvSpPr/>
          <p:nvPr/>
        </p:nvSpPr>
        <p:spPr>
          <a:xfrm rot="18480000" flipV="1">
            <a:off x="1623764" y="4073094"/>
            <a:ext cx="3920681" cy="190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75856" y="1844824"/>
            <a:ext cx="5616624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1" y="1340768"/>
            <a:ext cx="3960439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33265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Фасад Памятника М. в. </a:t>
            </a:r>
            <a:r>
              <a:rPr lang="ru-RU" sz="2400" b="1" cap="all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ломоносову</a:t>
            </a:r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архивный документ</a:t>
            </a:r>
            <a:r>
              <a:rPr lang="ru-RU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1268760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Коллекция: Ломоносов. Россия в лицах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5949280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Источник: РГИА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1052736"/>
            <a:ext cx="3888432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Историческая панорама </a:t>
            </a:r>
            <a:r>
              <a:rPr lang="ru-RU" sz="2400" b="1" cap="all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санкт-петербурга</a:t>
            </a:r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его окрестностей</a:t>
            </a:r>
            <a:endParaRPr lang="ru-RU" sz="2000" b="1" cap="all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1268760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Коллекция:  Территория России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6093296"/>
            <a:ext cx="300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Источник: РГБ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915816" y="1772816"/>
            <a:ext cx="5976664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28729">
            <a:off x="4686236" y="2889813"/>
            <a:ext cx="1524199" cy="1733874"/>
          </a:xfrm>
        </p:spPr>
        <p:txBody>
          <a:bodyPr>
            <a:normAutofit/>
          </a:bodyPr>
          <a:lstStyle/>
          <a:p>
            <a:pPr algn="ctr"/>
            <a:endParaRPr lang="ru-RU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692696"/>
            <a:ext cx="5118825" cy="396473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01534" y="1916832"/>
            <a:ext cx="3942466" cy="354821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03848" y="353548"/>
            <a:ext cx="2016224" cy="306851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5536" y="4437112"/>
            <a:ext cx="4680520" cy="187494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484784"/>
            <a:ext cx="4007713" cy="486409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63888" y="1196752"/>
            <a:ext cx="5401420" cy="534233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1980000" flipV="1">
            <a:off x="2750731" y="3576332"/>
            <a:ext cx="152160" cy="615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59832" y="3284984"/>
            <a:ext cx="2448272" cy="36004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60648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ПамятныЕ</a:t>
            </a:r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места </a:t>
            </a:r>
            <a:r>
              <a:rPr lang="ru-RU" sz="2400" b="1" cap="all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санкт-петербурга</a:t>
            </a:r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связанные </a:t>
            </a:r>
          </a:p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отечественной войной 1812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ПамятныЕ</a:t>
            </a:r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места </a:t>
            </a:r>
            <a:r>
              <a:rPr lang="ru-RU" sz="2400" b="1" cap="all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санкт-петербурга</a:t>
            </a:r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связанные </a:t>
            </a:r>
          </a:p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отечественной войной 1812 года</a:t>
            </a:r>
            <a:endParaRPr lang="ru-RU" sz="2000" b="1" cap="all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1340768"/>
            <a:ext cx="250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Источник: ПБ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59224" y="2204864"/>
            <a:ext cx="6984776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1268760"/>
            <a:ext cx="3096344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63888" y="1124744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Коллекции: 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Территория России, 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Отечественная война 1812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http://www.prlib.ru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7" name="Picture 3" descr="C:\Users\korneeva\Desktop\Презентация\234d.png"/>
          <p:cNvPicPr>
            <a:picLocks noChangeAspect="1" noChangeArrowheads="1"/>
          </p:cNvPicPr>
          <p:nvPr/>
        </p:nvPicPr>
        <p:blipFill>
          <a:blip r:embed="rId2" cstate="print"/>
          <a:srcRect t="14354" r="145" b="15309"/>
          <a:stretch>
            <a:fillRect/>
          </a:stretch>
        </p:blipFill>
        <p:spPr bwMode="auto">
          <a:xfrm>
            <a:off x="1285852" y="2786058"/>
            <a:ext cx="692785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27784" y="371771"/>
            <a:ext cx="3774909" cy="574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5" name="TextBox 14"/>
          <p:cNvSpPr txBox="1"/>
          <p:nvPr/>
        </p:nvSpPr>
        <p:spPr>
          <a:xfrm>
            <a:off x="6804248" y="-171400"/>
            <a:ext cx="2339752" cy="6863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solidFill>
                <a:schemeClr val="tx2"/>
              </a:solidFill>
            </a:endParaRPr>
          </a:p>
          <a:p>
            <a:r>
              <a:rPr lang="ru-RU" sz="2000" u="sng" dirty="0" smtClean="0">
                <a:solidFill>
                  <a:schemeClr val="tx2"/>
                </a:solidFill>
              </a:rPr>
              <a:t>Источники формирования: 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Первоначальный </a:t>
            </a:r>
            <a:r>
              <a:rPr lang="ru-RU" sz="2000" dirty="0" err="1" smtClean="0">
                <a:solidFill>
                  <a:schemeClr val="tx2"/>
                </a:solidFill>
              </a:rPr>
              <a:t>контент</a:t>
            </a:r>
            <a:r>
              <a:rPr lang="ru-RU" sz="2000" dirty="0" smtClean="0">
                <a:solidFill>
                  <a:schemeClr val="tx2"/>
                </a:solidFill>
              </a:rPr>
              <a:t>;</a:t>
            </a: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Оцифровка на площадке ПБ;</a:t>
            </a: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Оцифровка по заказу ПБ;</a:t>
            </a: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Выборка из электронных собраний партнёров</a:t>
            </a:r>
          </a:p>
          <a:p>
            <a:pPr>
              <a:buFont typeface="Wingdings" pitchFamily="2" charset="2"/>
              <a:buChar char="ü"/>
            </a:pPr>
            <a:endParaRPr lang="ru-RU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2000" dirty="0" smtClean="0">
              <a:solidFill>
                <a:schemeClr val="tx2"/>
              </a:solidFill>
            </a:endParaRPr>
          </a:p>
          <a:p>
            <a:endParaRPr lang="ru-RU" sz="2000" dirty="0" smtClean="0">
              <a:solidFill>
                <a:schemeClr val="tx2"/>
              </a:solidFill>
            </a:endParaRPr>
          </a:p>
        </p:txBody>
      </p:sp>
      <p:sp useBgFill="1">
        <p:nvSpPr>
          <p:cNvPr id="17" name="TextBox 16"/>
          <p:cNvSpPr txBox="1"/>
          <p:nvPr/>
        </p:nvSpPr>
        <p:spPr>
          <a:xfrm>
            <a:off x="0" y="188640"/>
            <a:ext cx="2339752" cy="67095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solidFill>
                  <a:schemeClr val="tx2"/>
                </a:solidFill>
              </a:rPr>
              <a:t>Состав коллекции: </a:t>
            </a:r>
          </a:p>
          <a:p>
            <a:pPr algn="ctr"/>
            <a:endParaRPr lang="ru-RU" sz="1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Разделы общего характера (типовые разделы);</a:t>
            </a: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Специальные тематические разделы</a:t>
            </a: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2"/>
                </a:solidFill>
              </a:rPr>
              <a:t>Виды материала: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Официальные документы,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Архивные документы,</a:t>
            </a:r>
          </a:p>
          <a:p>
            <a:r>
              <a:rPr lang="ru-RU" sz="2000" smtClean="0">
                <a:solidFill>
                  <a:schemeClr val="tx2"/>
                </a:solidFill>
              </a:rPr>
              <a:t>Печатные </a:t>
            </a:r>
            <a:r>
              <a:rPr lang="ru-RU" sz="2000" dirty="0" smtClean="0">
                <a:solidFill>
                  <a:schemeClr val="tx2"/>
                </a:solidFill>
              </a:rPr>
              <a:t>издания,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Аудиовизуальные материалы</a:t>
            </a: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endParaRPr lang="ru-RU" sz="2000" dirty="0" smtClean="0">
              <a:solidFill>
                <a:schemeClr val="tx2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843808" y="1628800"/>
            <a:ext cx="3672408" cy="576064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340768"/>
            <a:ext cx="3644199" cy="5115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59632" y="260648"/>
            <a:ext cx="3644199" cy="1405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00192" y="260648"/>
            <a:ext cx="2646914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195736" y="1196752"/>
            <a:ext cx="3962400" cy="2559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712616" y="1844824"/>
            <a:ext cx="3379790" cy="399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868144" y="2636912"/>
            <a:ext cx="2962696" cy="399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Стрелка вправо 12"/>
          <p:cNvSpPr/>
          <p:nvPr/>
        </p:nvSpPr>
        <p:spPr>
          <a:xfrm rot="10800000" flipH="1" flipV="1">
            <a:off x="3059832" y="2708920"/>
            <a:ext cx="719984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7200000" flipH="1" flipV="1">
            <a:off x="1273135" y="2032290"/>
            <a:ext cx="1321764" cy="1291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 flipH="1" flipV="1">
            <a:off x="4644000" y="4725144"/>
            <a:ext cx="1332000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83568" y="5436452"/>
            <a:ext cx="7128792" cy="1270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159" t="13469" r="11958" b="2350"/>
          <a:stretch>
            <a:fillRect/>
          </a:stretch>
        </p:blipFill>
        <p:spPr bwMode="auto">
          <a:xfrm>
            <a:off x="323528" y="1124744"/>
            <a:ext cx="4464496" cy="5115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0182" t="13542" r="12243" b="3126"/>
          <a:stretch>
            <a:fillRect/>
          </a:stretch>
        </p:blipFill>
        <p:spPr bwMode="auto">
          <a:xfrm>
            <a:off x="3131840" y="1700808"/>
            <a:ext cx="3962400" cy="4402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0583" t="14035" r="32644" b="3509"/>
          <a:stretch>
            <a:fillRect/>
          </a:stretch>
        </p:blipFill>
        <p:spPr bwMode="auto">
          <a:xfrm>
            <a:off x="5364088" y="2420888"/>
            <a:ext cx="3533230" cy="4091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Коллекция –объект: персона </a:t>
            </a:r>
          </a:p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«Императрица  Елизавета  Петровна»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1556792"/>
            <a:ext cx="1781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2"/>
                </a:solidFill>
              </a:rPr>
              <a:t>Вид материала: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Книги, офиц. </a:t>
            </a:r>
            <a:r>
              <a:rPr lang="ru-RU" sz="1600" b="1" dirty="0" err="1" smtClean="0">
                <a:solidFill>
                  <a:schemeClr val="tx2"/>
                </a:solidFill>
              </a:rPr>
              <a:t>док-ты</a:t>
            </a:r>
            <a:r>
              <a:rPr lang="ru-RU" sz="1600" b="1" dirty="0" smtClean="0">
                <a:solidFill>
                  <a:schemeClr val="tx2"/>
                </a:solidFill>
              </a:rPr>
              <a:t>, </a:t>
            </a:r>
            <a:r>
              <a:rPr lang="ru-RU" sz="1600" b="1" dirty="0" err="1" smtClean="0">
                <a:solidFill>
                  <a:schemeClr val="tx2"/>
                </a:solidFill>
              </a:rPr>
              <a:t>изобр</a:t>
            </a:r>
            <a:r>
              <a:rPr lang="ru-RU" sz="1600" b="1" dirty="0" smtClean="0">
                <a:solidFill>
                  <a:schemeClr val="tx2"/>
                </a:solidFill>
              </a:rPr>
              <a:t>. мат.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1052736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2"/>
                </a:solidFill>
              </a:rPr>
              <a:t>Источник поступления: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	РГБ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7028" y="404664"/>
            <a:ext cx="4911953" cy="597477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8064" y="548680"/>
            <a:ext cx="3746681" cy="489654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13140000" flipH="1">
            <a:off x="4891986" y="1117753"/>
            <a:ext cx="108000" cy="1741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84168" y="5733256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2"/>
                </a:solidFill>
              </a:rPr>
              <a:t>Путь: через раздел 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       «Из фондов ПБ»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404664"/>
            <a:ext cx="5922970" cy="597477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864" y="1628800"/>
            <a:ext cx="5550155" cy="4896544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16860000" flipH="1">
            <a:off x="2706104" y="3779293"/>
            <a:ext cx="82521" cy="154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404664"/>
            <a:ext cx="2059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2"/>
                </a:solidFill>
              </a:rPr>
              <a:t>Путь: через раздел 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Тематического блока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36096" y="1196751"/>
            <a:ext cx="3262751" cy="5031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5800" t="17600" r="59900" b="27680"/>
          <a:stretch>
            <a:fillRect/>
          </a:stretch>
        </p:blipFill>
        <p:spPr bwMode="auto">
          <a:xfrm>
            <a:off x="467544" y="1196752"/>
            <a:ext cx="3816424" cy="4990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коллекция – объект - персона – </a:t>
            </a:r>
            <a:endParaRPr lang="en-US" sz="2400" b="1" cap="all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«Сперанский М. М. (1772-1839 гг.)»</a:t>
            </a:r>
          </a:p>
          <a:p>
            <a:pPr algn="ctr"/>
            <a:r>
              <a:rPr lang="ru-RU" sz="2000" b="1" cap="all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ПОДКОЛЛЕКЦИЯ: БУМАГИ СПЕРАНСКОГО (РГИА. Фонд 1251, Опись 1)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149080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Вид материала: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Архивные документы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2636912"/>
            <a:ext cx="2358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2"/>
                </a:solidFill>
              </a:rPr>
              <a:t>Источник: РГИА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81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5904533" cy="6367463"/>
          </a:xfrm>
          <a:ln w="31750">
            <a:solidFill>
              <a:schemeClr val="accent1">
                <a:lumMod val="50000"/>
              </a:schemeClr>
            </a:solidFill>
          </a:ln>
        </p:spPr>
      </p:pic>
      <p:sp>
        <p:nvSpPr>
          <p:cNvPr id="14" name="Стрелка вправо 13"/>
          <p:cNvSpPr/>
          <p:nvPr/>
        </p:nvSpPr>
        <p:spPr>
          <a:xfrm rot="19682695" flipV="1">
            <a:off x="4193230" y="3906199"/>
            <a:ext cx="1857375" cy="188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697694" y="1628800"/>
            <a:ext cx="4144590" cy="4968552"/>
          </a:xfrm>
          <a:ln w="3175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3520" y="188640"/>
            <a:ext cx="4320480" cy="5169483"/>
          </a:xfrm>
          <a:prstGeom prst="rect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Стрелка вправо 7"/>
          <p:cNvSpPr/>
          <p:nvPr/>
        </p:nvSpPr>
        <p:spPr>
          <a:xfrm rot="10800000" flipH="1" flipV="1">
            <a:off x="3851920" y="4437112"/>
            <a:ext cx="115195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5661248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2"/>
                </a:solidFill>
              </a:rPr>
              <a:t>Путь: подраздел внутри тематического блока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5111</TotalTime>
  <Words>283</Words>
  <Application>Microsoft Office PowerPoint</Application>
  <PresentationFormat>Экран (4:3)</PresentationFormat>
  <Paragraphs>82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Основные Тематические блоки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из фонда президентской библиотеки</vt:lpstr>
      <vt:lpstr>Слайд 11</vt:lpstr>
      <vt:lpstr>     лаврентьевская летопись</vt:lpstr>
      <vt:lpstr>Слайд 13</vt:lpstr>
      <vt:lpstr>Слайд 14</vt:lpstr>
      <vt:lpstr>Военная галерея 1812 года </vt:lpstr>
      <vt:lpstr>Слайд 16</vt:lpstr>
      <vt:lpstr>Слайд 17</vt:lpstr>
      <vt:lpstr>Слайд 18</vt:lpstr>
      <vt:lpstr>Слайд 19</vt:lpstr>
      <vt:lpstr>Слайд 20</vt:lpstr>
      <vt:lpstr>Слайд 21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sakaev</cp:lastModifiedBy>
  <cp:revision>473</cp:revision>
  <dcterms:created xsi:type="dcterms:W3CDTF">2009-07-28T12:09:51Z</dcterms:created>
  <dcterms:modified xsi:type="dcterms:W3CDTF">2013-06-10T10:43:37Z</dcterms:modified>
</cp:coreProperties>
</file>