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2" r:id="rId6"/>
    <p:sldId id="263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2101E-78B7-491B-A8E9-7BF3CFF17EA3}" type="datetimeFigureOut">
              <a:rPr lang="ru-RU" smtClean="0"/>
              <a:t>27.05.2013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FC11E-9182-40F0-929A-CAF89784E0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0D64C9-9F42-4B80-92EA-1CB30ABEFE55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AB2-A6E3-4216-A349-549021761B92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CA96-74FC-4ED4-B242-1EFEFC1FF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AB2-A6E3-4216-A349-549021761B92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CA96-74FC-4ED4-B242-1EFEFC1FF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AB2-A6E3-4216-A349-549021761B92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CA96-74FC-4ED4-B242-1EFEFC1FF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AB2-A6E3-4216-A349-549021761B92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CA96-74FC-4ED4-B242-1EFEFC1FF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AB2-A6E3-4216-A349-549021761B92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CA96-74FC-4ED4-B242-1EFEFC1FF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AB2-A6E3-4216-A349-549021761B92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CA96-74FC-4ED4-B242-1EFEFC1FF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AB2-A6E3-4216-A349-549021761B92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CA96-74FC-4ED4-B242-1EFEFC1FF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AB2-A6E3-4216-A349-549021761B92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CA96-74FC-4ED4-B242-1EFEFC1FF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AB2-A6E3-4216-A349-549021761B92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CA96-74FC-4ED4-B242-1EFEFC1FF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AB2-A6E3-4216-A349-549021761B92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CA96-74FC-4ED4-B242-1EFEFC1FF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AB2-A6E3-4216-A349-549021761B92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CA96-74FC-4ED4-B242-1EFEFC1FF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72AB2-A6E3-4216-A349-549021761B92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CA96-74FC-4ED4-B242-1EFEFC1FF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Garamond" pitchFamily="18" charset="0"/>
              </a:rPr>
              <a:t>Удаленные электронные читальные залы Президентской библиотеки имени Б.Н. Ельцина.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797152"/>
            <a:ext cx="6400800" cy="17526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chemeClr val="tx1"/>
                </a:solidFill>
                <a:latin typeface="Garamond" pitchFamily="18" charset="0"/>
              </a:rPr>
              <a:t>Киев 5 июня 2013 года</a:t>
            </a:r>
            <a:endParaRPr lang="ru-RU" b="1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aramond" pitchFamily="18" charset="0"/>
              </a:rPr>
              <a:t>Удаленные электронные читальные залы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Garamond" pitchFamily="18" charset="0"/>
              </a:rPr>
              <a:t>21 </a:t>
            </a:r>
            <a:r>
              <a:rPr lang="ru-RU" b="1" dirty="0">
                <a:latin typeface="Garamond" pitchFamily="18" charset="0"/>
              </a:rPr>
              <a:t>региональный центр и 13 зарубежных </a:t>
            </a:r>
          </a:p>
        </p:txBody>
      </p:sp>
      <p:pic>
        <p:nvPicPr>
          <p:cNvPr id="1026" name="Picture 2" descr="C:\Users\chentsov\Desktop\v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5" y="3963657"/>
            <a:ext cx="4716016" cy="2894343"/>
          </a:xfrm>
          <a:prstGeom prst="rect">
            <a:avLst/>
          </a:prstGeom>
          <a:noFill/>
        </p:spPr>
      </p:pic>
      <p:pic>
        <p:nvPicPr>
          <p:cNvPr id="1027" name="Picture 3" descr="C:\Users\chentsov\Desktop\IMG_5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4427984" cy="2951989"/>
          </a:xfrm>
          <a:prstGeom prst="rect">
            <a:avLst/>
          </a:prstGeom>
          <a:noFill/>
        </p:spPr>
      </p:pic>
      <p:pic>
        <p:nvPicPr>
          <p:cNvPr id="1028" name="Picture 4" descr="\\side01\International\РОССОТРУДНИЧЕСТВО\РЦНК ЭЧЗ\Пекин\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4248341"/>
            <a:ext cx="4427985" cy="2609659"/>
          </a:xfrm>
          <a:prstGeom prst="rect">
            <a:avLst/>
          </a:prstGeom>
          <a:noFill/>
        </p:spPr>
      </p:pic>
      <p:pic>
        <p:nvPicPr>
          <p:cNvPr id="1029" name="Picture 5" descr="\\side01\International\РОССОТРУДНИЧЕСТВО\РЦНК ЭЧЗ\Рим\006 centro russo di scienza e cultur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132857"/>
            <a:ext cx="4788023" cy="2520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72408"/>
          </a:xfrm>
        </p:spPr>
        <p:txBody>
          <a:bodyPr numCol="2">
            <a:normAutofit fontScale="92500" lnSpcReduction="20000"/>
          </a:bodyPr>
          <a:lstStyle/>
          <a:p>
            <a:r>
              <a:rPr lang="ru-RU" b="1" dirty="0" smtClean="0">
                <a:latin typeface="Garamond" pitchFamily="18" charset="0"/>
              </a:rPr>
              <a:t>Пекине</a:t>
            </a:r>
          </a:p>
          <a:p>
            <a:r>
              <a:rPr lang="ru-RU" b="1" dirty="0" smtClean="0">
                <a:latin typeface="Garamond" pitchFamily="18" charset="0"/>
              </a:rPr>
              <a:t>Минске</a:t>
            </a:r>
          </a:p>
          <a:p>
            <a:r>
              <a:rPr lang="ru-RU" b="1" dirty="0" smtClean="0">
                <a:latin typeface="Garamond" pitchFamily="18" charset="0"/>
              </a:rPr>
              <a:t>Баку</a:t>
            </a:r>
          </a:p>
          <a:p>
            <a:r>
              <a:rPr lang="ru-RU" b="1" dirty="0" smtClean="0">
                <a:latin typeface="Garamond" pitchFamily="18" charset="0"/>
              </a:rPr>
              <a:t>Любляне</a:t>
            </a:r>
          </a:p>
          <a:p>
            <a:r>
              <a:rPr lang="ru-RU" b="1" dirty="0" smtClean="0">
                <a:latin typeface="Garamond" pitchFamily="18" charset="0"/>
              </a:rPr>
              <a:t>Хельсинки</a:t>
            </a:r>
          </a:p>
          <a:p>
            <a:r>
              <a:rPr lang="ru-RU" b="1" dirty="0" smtClean="0">
                <a:latin typeface="Garamond" pitchFamily="18" charset="0"/>
              </a:rPr>
              <a:t>Душанбе</a:t>
            </a:r>
          </a:p>
          <a:p>
            <a:r>
              <a:rPr lang="ru-RU" b="1" dirty="0" smtClean="0">
                <a:latin typeface="Garamond" pitchFamily="18" charset="0"/>
              </a:rPr>
              <a:t>Риме</a:t>
            </a:r>
          </a:p>
          <a:p>
            <a:r>
              <a:rPr lang="ru-RU" b="1" dirty="0" smtClean="0">
                <a:latin typeface="Garamond" pitchFamily="18" charset="0"/>
              </a:rPr>
              <a:t>Бишкеке</a:t>
            </a:r>
          </a:p>
          <a:p>
            <a:r>
              <a:rPr lang="ru-RU" b="1" dirty="0" smtClean="0">
                <a:latin typeface="Garamond" pitchFamily="18" charset="0"/>
              </a:rPr>
              <a:t> Мадриде</a:t>
            </a:r>
          </a:p>
          <a:p>
            <a:r>
              <a:rPr lang="ru-RU" b="1" dirty="0" smtClean="0">
                <a:latin typeface="Garamond" pitchFamily="18" charset="0"/>
              </a:rPr>
              <a:t> Лондоне</a:t>
            </a:r>
          </a:p>
          <a:p>
            <a:r>
              <a:rPr lang="ru-RU" b="1" dirty="0" smtClean="0">
                <a:latin typeface="Garamond" pitchFamily="18" charset="0"/>
              </a:rPr>
              <a:t> Кишиневе</a:t>
            </a:r>
          </a:p>
          <a:p>
            <a:r>
              <a:rPr lang="ru-RU" b="1" dirty="0" smtClean="0">
                <a:latin typeface="Garamond" pitchFamily="18" charset="0"/>
              </a:rPr>
              <a:t> Вифлееме</a:t>
            </a:r>
          </a:p>
          <a:p>
            <a:r>
              <a:rPr lang="ru-RU" b="1" dirty="0" smtClean="0">
                <a:latin typeface="Garamond" pitchFamily="18" charset="0"/>
              </a:rPr>
              <a:t> Астане</a:t>
            </a:r>
          </a:p>
          <a:p>
            <a:endParaRPr lang="ru-RU" b="1" dirty="0" smtClean="0">
              <a:latin typeface="Garamond" pitchFamily="18" charset="0"/>
            </a:endParaRPr>
          </a:p>
          <a:p>
            <a:pPr>
              <a:buNone/>
            </a:pPr>
            <a:endParaRPr lang="ru-RU" b="1" dirty="0" smtClean="0">
              <a:latin typeface="Garamond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556792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Garamond" pitchFamily="18" charset="0"/>
              </a:rPr>
              <a:t>Удаленные читальные залы Президентской библиотеки уже открыты в: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\\side01\International\РОССОТРУДНИЧЕСТВО\РЦНК ЭЧЗ\110328-0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412776"/>
            <a:ext cx="4785719" cy="2952328"/>
          </a:xfrm>
          <a:prstGeom prst="rect">
            <a:avLst/>
          </a:prstGeom>
          <a:noFill/>
        </p:spPr>
      </p:pic>
      <p:pic>
        <p:nvPicPr>
          <p:cNvPr id="2054" name="Picture 6" descr="http://www.prlib.ru/PublishingImages/events/23march_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20084"/>
            <a:ext cx="4139952" cy="3237916"/>
          </a:xfrm>
          <a:prstGeom prst="rect">
            <a:avLst/>
          </a:prstGeom>
          <a:noFill/>
        </p:spPr>
      </p:pic>
      <p:pic>
        <p:nvPicPr>
          <p:cNvPr id="2057" name="Picture 9" descr="C:\Users\chentsov\Desktop\мм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473964"/>
            <a:ext cx="5076056" cy="3384037"/>
          </a:xfrm>
          <a:prstGeom prst="rect">
            <a:avLst/>
          </a:prstGeom>
          <a:noFill/>
        </p:spPr>
      </p:pic>
      <p:pic>
        <p:nvPicPr>
          <p:cNvPr id="2056" name="Picture 8" descr="http://www.prlib.ru/PublishingImages/events/20120627president_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412775"/>
            <a:ext cx="4355976" cy="3069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olisheva\WORK\презентации\eskiz_prezentation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763"/>
            <a:ext cx="9144000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2051050" y="487363"/>
            <a:ext cx="6842125" cy="6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D99694"/>
                </a:solidFill>
                <a:cs typeface="Arial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cs typeface="Arial" charset="0"/>
              </a:rPr>
              <a:t>Справочные данные по нашим партнерам</a:t>
            </a:r>
            <a:endParaRPr lang="en-US" sz="2400" b="1" dirty="0">
              <a:solidFill>
                <a:srgbClr val="C00000"/>
              </a:solidFill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C00000"/>
                </a:solidFill>
                <a:cs typeface="Arial" charset="0"/>
              </a:rPr>
              <a:t>(на </a:t>
            </a: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1</a:t>
            </a:r>
            <a:r>
              <a:rPr lang="ru-RU" sz="2400" b="1" smtClean="0">
                <a:solidFill>
                  <a:srgbClr val="C00000"/>
                </a:solidFill>
                <a:cs typeface="Arial" charset="0"/>
              </a:rPr>
              <a:t>июня 2013 </a:t>
            </a:r>
            <a:r>
              <a:rPr lang="ru-RU" sz="2400" b="1" dirty="0">
                <a:solidFill>
                  <a:srgbClr val="C00000"/>
                </a:solidFill>
                <a:cs typeface="Arial" charset="0"/>
              </a:rPr>
              <a:t>года)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850" y="1412875"/>
          <a:ext cx="8496944" cy="501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294596"/>
                <a:gridCol w="3745964"/>
              </a:tblGrid>
              <a:tr h="76983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Вид</a:t>
                      </a:r>
                      <a:r>
                        <a:rPr lang="ru-RU" sz="2400" baseline="0" dirty="0" smtClean="0"/>
                        <a:t> организации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Кол-во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Кол-во мест для</a:t>
                      </a:r>
                      <a:r>
                        <a:rPr lang="ru-RU" sz="2400" baseline="0" dirty="0" smtClean="0"/>
                        <a:t> читателей</a:t>
                      </a:r>
                      <a:endParaRPr lang="ru-RU" sz="2400" dirty="0"/>
                    </a:p>
                  </a:txBody>
                  <a:tcPr/>
                </a:tc>
              </a:tr>
              <a:tr h="825343"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Библиотеки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12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157</a:t>
                      </a:r>
                      <a:endParaRPr lang="ru-RU" sz="2800" b="0" dirty="0"/>
                    </a:p>
                  </a:txBody>
                  <a:tcPr/>
                </a:tc>
              </a:tr>
              <a:tr h="825343"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РЦНК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1</a:t>
                      </a:r>
                      <a:r>
                        <a:rPr lang="en-US" sz="2800" b="0" dirty="0" smtClean="0"/>
                        <a:t>3</a:t>
                      </a:r>
                      <a:endParaRPr lang="ru-RU" sz="2800" b="0" dirty="0" smtClean="0"/>
                    </a:p>
                    <a:p>
                      <a:pPr algn="ctr"/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64</a:t>
                      </a:r>
                      <a:endParaRPr lang="ru-RU" sz="2800" b="0" dirty="0"/>
                    </a:p>
                  </a:txBody>
                  <a:tcPr/>
                </a:tc>
              </a:tr>
              <a:tr h="825343"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Университеты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10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114</a:t>
                      </a:r>
                      <a:endParaRPr lang="ru-RU" sz="2800" b="0" dirty="0"/>
                    </a:p>
                  </a:txBody>
                  <a:tcPr/>
                </a:tc>
              </a:tr>
              <a:tr h="825343"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Прочие организации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59</a:t>
                      </a:r>
                      <a:endParaRPr lang="ru-RU" sz="2800" b="0" dirty="0"/>
                    </a:p>
                  </a:txBody>
                  <a:tcPr/>
                </a:tc>
              </a:tr>
              <a:tr h="825343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ИТОГО: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</a:t>
                      </a:r>
                      <a:r>
                        <a:rPr lang="en-US" sz="2800" b="1" dirty="0" smtClean="0"/>
                        <a:t>1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394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olisheva\WORK\презентации\eskiz_prezentation1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1763"/>
            <a:ext cx="9144000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1979613" y="404813"/>
            <a:ext cx="68421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cs typeface="Arial" charset="0"/>
              </a:rPr>
              <a:t>Схема функционирования УЭЧЗ</a:t>
            </a:r>
            <a:endParaRPr lang="en-US" sz="2400" b="1">
              <a:solidFill>
                <a:srgbClr val="C00000"/>
              </a:solidFill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cs typeface="Arial" charset="0"/>
              </a:rPr>
              <a:t>(с использованием электронных ключей)</a:t>
            </a:r>
          </a:p>
        </p:txBody>
      </p:sp>
      <p:sp>
        <p:nvSpPr>
          <p:cNvPr id="8196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0825" y="1484313"/>
            <a:ext cx="8713788" cy="5113337"/>
          </a:xfrm>
          <a:prstGeom prst="roundRect">
            <a:avLst>
              <a:gd name="adj" fmla="val 564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773238"/>
            <a:ext cx="8586788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aramond" pitchFamily="18" charset="0"/>
              </a:rPr>
              <a:t>Взаимодействие с удаленными читальными залами</a:t>
            </a:r>
            <a:endParaRPr lang="ru-RU" b="1" dirty="0"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000" b="1" dirty="0" smtClean="0">
                <a:latin typeface="Garamond" pitchFamily="18" charset="0"/>
              </a:rPr>
              <a:t>Видеоконференция для пользователей УЭЧЗ, открытого на базе Российского центра науки и культуры (РЦНК) в г. Минске </a:t>
            </a:r>
          </a:p>
          <a:p>
            <a:r>
              <a:rPr lang="ru-RU" sz="2000" b="1" dirty="0" smtClean="0">
                <a:latin typeface="Garamond" pitchFamily="18" charset="0"/>
              </a:rPr>
              <a:t>Круглый стол «Интернет и образование»</a:t>
            </a:r>
          </a:p>
          <a:p>
            <a:r>
              <a:rPr lang="ru-RU" sz="2000" b="1" dirty="0" smtClean="0">
                <a:latin typeface="Garamond" pitchFamily="18" charset="0"/>
              </a:rPr>
              <a:t>В рамках памятных мероприятий, посвященных 1150-летию российской государственности, была подготовлена коллекция по тематике российской государственности из фондов Президентской библиотеки ( РЦНК) в Австрии и Словении</a:t>
            </a:r>
          </a:p>
          <a:p>
            <a:r>
              <a:rPr lang="ru-RU" sz="2000" b="1" dirty="0" smtClean="0">
                <a:latin typeface="Garamond" pitchFamily="18" charset="0"/>
              </a:rPr>
              <a:t>Президентская библиотека</a:t>
            </a:r>
            <a:r>
              <a:rPr lang="ru-RU" sz="2000" dirty="0" smtClean="0">
                <a:latin typeface="Garamond" pitchFamily="18" charset="0"/>
              </a:rPr>
              <a:t> </a:t>
            </a:r>
            <a:r>
              <a:rPr lang="ru-RU" sz="2000" b="1" dirty="0" smtClean="0">
                <a:latin typeface="Garamond" pitchFamily="18" charset="0"/>
              </a:rPr>
              <a:t>явилась </a:t>
            </a:r>
            <a:r>
              <a:rPr lang="ru-RU" sz="2000" b="1" dirty="0" err="1" smtClean="0">
                <a:latin typeface="Garamond" pitchFamily="18" charset="0"/>
              </a:rPr>
              <a:t>соорганизатором</a:t>
            </a:r>
            <a:r>
              <a:rPr lang="ru-RU" sz="2000" b="1" dirty="0" smtClean="0">
                <a:latin typeface="Garamond" pitchFamily="18" charset="0"/>
              </a:rPr>
              <a:t> </a:t>
            </a:r>
            <a:r>
              <a:rPr lang="ru-RU" sz="2000" b="1" dirty="0" err="1" smtClean="0">
                <a:latin typeface="Garamond" pitchFamily="18" charset="0"/>
              </a:rPr>
              <a:t>Интернет-олимпиады</a:t>
            </a:r>
            <a:r>
              <a:rPr lang="ru-RU" sz="2000" b="1" dirty="0" smtClean="0">
                <a:latin typeface="Garamond" pitchFamily="18" charset="0"/>
              </a:rPr>
              <a:t>, посвященной 1150-летию зарождения славянской письменности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chentsov\Desktop\Фото с мероприятий\IMG_30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96952"/>
            <a:ext cx="5612811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95736" y="141277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latin typeface="Garamond" pitchFamily="18" charset="0"/>
                <a:cs typeface="Times New Roman" pitchFamily="18" charset="0"/>
              </a:rPr>
              <a:t>СПАСИБО ЗА ВНИМАНИЕ!</a:t>
            </a:r>
            <a:endParaRPr lang="ru-RU" b="1" dirty="0" smtClean="0">
              <a:latin typeface="Garamond" pitchFamily="18" charset="0"/>
            </a:endParaRPr>
          </a:p>
          <a:p>
            <a:pPr>
              <a:defRPr/>
            </a:pPr>
            <a:r>
              <a:rPr lang="ru-RU" b="1" dirty="0" smtClean="0">
                <a:latin typeface="Garamond" pitchFamily="18" charset="0"/>
                <a:cs typeface="Times New Roman" pitchFamily="18" charset="0"/>
              </a:rPr>
              <a:t>Президентская библиотека имени Б.Н.Ельцина </a:t>
            </a:r>
          </a:p>
          <a:p>
            <a:pPr>
              <a:defRPr/>
            </a:pPr>
            <a:r>
              <a:rPr lang="ru-RU" b="1" dirty="0" smtClean="0">
                <a:latin typeface="Garamond" pitchFamily="18" charset="0"/>
                <a:cs typeface="Times New Roman" pitchFamily="18" charset="0"/>
              </a:rPr>
              <a:t>Санкт-Петербург </a:t>
            </a:r>
          </a:p>
          <a:p>
            <a:pPr>
              <a:defRPr/>
            </a:pPr>
            <a:r>
              <a:rPr lang="ru-RU" b="1" dirty="0" smtClean="0">
                <a:latin typeface="Garamond" pitchFamily="18" charset="0"/>
                <a:cs typeface="Times New Roman" pitchFamily="18" charset="0"/>
              </a:rPr>
              <a:t>А.С.Ченцов</a:t>
            </a:r>
          </a:p>
          <a:p>
            <a:pPr>
              <a:defRPr/>
            </a:pPr>
            <a:r>
              <a:rPr lang="ru-RU" b="1" dirty="0" smtClean="0">
                <a:latin typeface="Garamond" pitchFamily="18" charset="0"/>
                <a:cs typeface="Times New Roman" pitchFamily="18" charset="0"/>
              </a:rPr>
              <a:t>С</a:t>
            </a:r>
            <a:r>
              <a:rPr lang="en-US" b="1" dirty="0" smtClean="0">
                <a:latin typeface="Garamond" pitchFamily="18" charset="0"/>
                <a:cs typeface="Times New Roman" pitchFamily="18" charset="0"/>
              </a:rPr>
              <a:t>hentsov@prlib.ru</a:t>
            </a:r>
            <a:endParaRPr lang="ru-RU" b="1" dirty="0" smtClean="0"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185</Words>
  <Application>Microsoft Office PowerPoint</Application>
  <PresentationFormat>Экран (4:3)</PresentationFormat>
  <Paragraphs>54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Удаленные электронные читальные залы Президентской библиотеки имени Б.Н. Ельцина.  </vt:lpstr>
      <vt:lpstr>Удаленные электронные читальные залы</vt:lpstr>
      <vt:lpstr>Слайд 3</vt:lpstr>
      <vt:lpstr>Слайд 4</vt:lpstr>
      <vt:lpstr>Слайд 5</vt:lpstr>
      <vt:lpstr>Слайд 6</vt:lpstr>
      <vt:lpstr>Взаимодействие с удаленными читальными залами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chentsov</dc:creator>
  <cp:lastModifiedBy>chentsov</cp:lastModifiedBy>
  <cp:revision>35</cp:revision>
  <dcterms:created xsi:type="dcterms:W3CDTF">2013-05-24T10:48:25Z</dcterms:created>
  <dcterms:modified xsi:type="dcterms:W3CDTF">2013-05-27T12:38:33Z</dcterms:modified>
</cp:coreProperties>
</file>