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5" r:id="rId12"/>
    <p:sldId id="276" r:id="rId13"/>
    <p:sldId id="277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65" r:id="rId22"/>
    <p:sldId id="266" r:id="rId23"/>
    <p:sldId id="267" r:id="rId24"/>
    <p:sldId id="270" r:id="rId25"/>
    <p:sldId id="272" r:id="rId26"/>
    <p:sldId id="273" r:id="rId27"/>
    <p:sldId id="287" r:id="rId28"/>
    <p:sldId id="271" r:id="rId2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75A565EC-080D-4874-A8B0-FFF505C8F076}" type="datetimeFigureOut">
              <a:rPr lang="uk-UA" smtClean="0"/>
              <a:pPr/>
              <a:t>20.10.2014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7126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0878DEED-5B67-4CC6-8909-DCDAFD035B4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B0%D0%B2%D0%BD%D1%8C%D0%BE%D0%B3%D1%80%D0%B5%D1%86%D1%8C%D0%BA%D0%B0_%D0%BC%D0%BE%D0%B2%D0%B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dirty="0" err="1" smtClean="0"/>
              <a:t>Страте́гія</a:t>
            </a:r>
            <a:r>
              <a:rPr lang="uk-UA" dirty="0" smtClean="0"/>
              <a:t> — (</a:t>
            </a:r>
            <a:r>
              <a:rPr lang="uk-UA" dirty="0" smtClean="0">
                <a:hlinkClick r:id="rId3" tooltip="Давньогрецька мова"/>
              </a:rPr>
              <a:t>дав.-гр.</a:t>
            </a:r>
            <a:r>
              <a:rPr lang="uk-UA" dirty="0" smtClean="0"/>
              <a:t> </a:t>
            </a:r>
            <a:r>
              <a:rPr lang="uk-UA" i="1" dirty="0" smtClean="0"/>
              <a:t>στρατηγία</a:t>
            </a:r>
            <a:r>
              <a:rPr lang="uk-UA" dirty="0" smtClean="0"/>
              <a:t>, мистецтво полководця)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DEED-5B67-4CC6-8909-DCDAFD035B4A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Что</a:t>
            </a:r>
            <a:r>
              <a:rPr lang="uk-UA" dirty="0" smtClean="0"/>
              <a:t> </a:t>
            </a:r>
            <a:r>
              <a:rPr lang="uk-UA" dirty="0" err="1" smtClean="0"/>
              <a:t>общего</a:t>
            </a:r>
            <a:r>
              <a:rPr lang="uk-UA" dirty="0" smtClean="0"/>
              <a:t> </a:t>
            </a:r>
            <a:r>
              <a:rPr lang="uk-UA" dirty="0" err="1" smtClean="0"/>
              <a:t>между</a:t>
            </a:r>
            <a:r>
              <a:rPr lang="uk-UA" dirty="0" smtClean="0"/>
              <a:t> </a:t>
            </a:r>
            <a:r>
              <a:rPr lang="uk-UA" dirty="0" err="1" smtClean="0"/>
              <a:t>стратегией</a:t>
            </a:r>
            <a:r>
              <a:rPr lang="uk-UA" dirty="0" smtClean="0"/>
              <a:t> и </a:t>
            </a:r>
            <a:r>
              <a:rPr lang="uk-UA" dirty="0" err="1" smtClean="0"/>
              <a:t>спагетти</a:t>
            </a:r>
            <a:r>
              <a:rPr lang="uk-UA" dirty="0" smtClean="0"/>
              <a:t>? </a:t>
            </a:r>
            <a:r>
              <a:rPr lang="uk-UA" dirty="0" err="1" smtClean="0"/>
              <a:t>Миссия</a:t>
            </a:r>
            <a:r>
              <a:rPr lang="uk-UA" dirty="0" smtClean="0"/>
              <a:t>, </a:t>
            </a:r>
            <a:r>
              <a:rPr lang="uk-UA" dirty="0" err="1" smtClean="0"/>
              <a:t>ценности</a:t>
            </a:r>
            <a:r>
              <a:rPr lang="uk-UA" dirty="0" smtClean="0"/>
              <a:t> и </a:t>
            </a:r>
            <a:r>
              <a:rPr lang="uk-UA" dirty="0" err="1" smtClean="0"/>
              <a:t>стратегия</a:t>
            </a:r>
            <a:r>
              <a:rPr lang="uk-UA" dirty="0" smtClean="0"/>
              <a:t> </a:t>
            </a:r>
            <a:r>
              <a:rPr lang="uk-UA" dirty="0" err="1" smtClean="0"/>
              <a:t>компании</a:t>
            </a:r>
            <a:r>
              <a:rPr lang="uk-UA" dirty="0" smtClean="0"/>
              <a:t> </a:t>
            </a:r>
            <a:r>
              <a:rPr lang="uk-UA" dirty="0" err="1" smtClean="0"/>
              <a:t>становятся</a:t>
            </a:r>
            <a:r>
              <a:rPr lang="uk-UA" dirty="0" smtClean="0"/>
              <a:t> </a:t>
            </a:r>
            <a:r>
              <a:rPr lang="uk-UA" dirty="0" err="1" smtClean="0"/>
              <a:t>главными</a:t>
            </a:r>
            <a:r>
              <a:rPr lang="uk-UA" dirty="0" smtClean="0"/>
              <a:t> </a:t>
            </a:r>
            <a:r>
              <a:rPr lang="uk-UA" dirty="0" err="1" smtClean="0"/>
              <a:t>ориентирами</a:t>
            </a:r>
            <a:r>
              <a:rPr lang="uk-UA" dirty="0" smtClean="0"/>
              <a:t>, </a:t>
            </a:r>
            <a:r>
              <a:rPr lang="uk-UA" dirty="0" err="1" smtClean="0"/>
              <a:t>позволяющими</a:t>
            </a:r>
            <a:r>
              <a:rPr lang="uk-UA" dirty="0" smtClean="0"/>
              <a:t> вести </a:t>
            </a:r>
            <a:r>
              <a:rPr lang="uk-UA" dirty="0" err="1" smtClean="0"/>
              <a:t>бизнес</a:t>
            </a:r>
            <a:r>
              <a:rPr lang="uk-UA" dirty="0" smtClean="0"/>
              <a:t> в </a:t>
            </a:r>
            <a:r>
              <a:rPr lang="uk-UA" dirty="0" err="1" smtClean="0"/>
              <a:t>соответствии</a:t>
            </a:r>
            <a:r>
              <a:rPr lang="uk-UA" dirty="0" smtClean="0"/>
              <a:t> с </a:t>
            </a:r>
            <a:r>
              <a:rPr lang="uk-UA" dirty="0" err="1" smtClean="0"/>
              <a:t>выбранным</a:t>
            </a:r>
            <a:r>
              <a:rPr lang="uk-UA" dirty="0" smtClean="0"/>
              <a:t> курсом. </a:t>
            </a:r>
            <a:r>
              <a:rPr lang="uk-UA" dirty="0" err="1" smtClean="0"/>
              <a:t>Именно</a:t>
            </a:r>
            <a:r>
              <a:rPr lang="uk-UA" dirty="0" smtClean="0"/>
              <a:t> </a:t>
            </a:r>
            <a:r>
              <a:rPr lang="uk-UA" dirty="0" err="1" smtClean="0"/>
              <a:t>они</a:t>
            </a:r>
            <a:r>
              <a:rPr lang="uk-UA" dirty="0" smtClean="0"/>
              <a:t> </a:t>
            </a:r>
            <a:r>
              <a:rPr lang="uk-UA" dirty="0" err="1" smtClean="0"/>
              <a:t>являются</a:t>
            </a:r>
            <a:r>
              <a:rPr lang="uk-UA" dirty="0" smtClean="0"/>
              <a:t> </a:t>
            </a:r>
            <a:r>
              <a:rPr lang="uk-UA" dirty="0" err="1" smtClean="0"/>
              <a:t>мерилом</a:t>
            </a:r>
            <a:r>
              <a:rPr lang="uk-UA" dirty="0" smtClean="0"/>
              <a:t> для </a:t>
            </a:r>
            <a:r>
              <a:rPr lang="uk-UA" dirty="0" err="1" smtClean="0"/>
              <a:t>новых</a:t>
            </a:r>
            <a:r>
              <a:rPr lang="uk-UA" dirty="0" smtClean="0"/>
              <a:t> </a:t>
            </a:r>
            <a:r>
              <a:rPr lang="uk-UA" dirty="0" err="1" smtClean="0"/>
              <a:t>идей</a:t>
            </a:r>
            <a:r>
              <a:rPr lang="uk-UA" dirty="0" smtClean="0"/>
              <a:t> и </a:t>
            </a:r>
            <a:r>
              <a:rPr lang="uk-UA" dirty="0" err="1" smtClean="0"/>
              <a:t>концепций</a:t>
            </a:r>
            <a:r>
              <a:rPr lang="uk-UA" dirty="0" smtClean="0"/>
              <a:t>. "</a:t>
            </a:r>
            <a:r>
              <a:rPr lang="uk-UA" dirty="0" err="1" smtClean="0"/>
              <a:t>Говорят</a:t>
            </a:r>
            <a:r>
              <a:rPr lang="uk-UA" dirty="0" smtClean="0"/>
              <a:t>, </a:t>
            </a:r>
            <a:r>
              <a:rPr lang="uk-UA" dirty="0" err="1" smtClean="0"/>
              <a:t>итальянцы</a:t>
            </a:r>
            <a:r>
              <a:rPr lang="uk-UA" dirty="0" smtClean="0"/>
              <a:t> для того, </a:t>
            </a:r>
            <a:r>
              <a:rPr lang="uk-UA" dirty="0" err="1" smtClean="0"/>
              <a:t>чтобы</a:t>
            </a:r>
            <a:r>
              <a:rPr lang="uk-UA" dirty="0" smtClean="0"/>
              <a:t> </a:t>
            </a:r>
            <a:r>
              <a:rPr lang="uk-UA" dirty="0" err="1" smtClean="0"/>
              <a:t>проверить</a:t>
            </a:r>
            <a:r>
              <a:rPr lang="uk-UA" dirty="0" smtClean="0"/>
              <a:t> </a:t>
            </a:r>
            <a:r>
              <a:rPr lang="uk-UA" dirty="0" err="1" smtClean="0"/>
              <a:t>готовность</a:t>
            </a:r>
            <a:r>
              <a:rPr lang="uk-UA" dirty="0" smtClean="0"/>
              <a:t> </a:t>
            </a:r>
            <a:r>
              <a:rPr lang="uk-UA" dirty="0" err="1" smtClean="0"/>
              <a:t>спагетти</a:t>
            </a:r>
            <a:r>
              <a:rPr lang="uk-UA" dirty="0" smtClean="0"/>
              <a:t>, </a:t>
            </a:r>
            <a:r>
              <a:rPr lang="uk-UA" dirty="0" err="1" smtClean="0"/>
              <a:t>бросают</a:t>
            </a:r>
            <a:r>
              <a:rPr lang="uk-UA" dirty="0" smtClean="0"/>
              <a:t> </a:t>
            </a:r>
            <a:r>
              <a:rPr lang="uk-UA" dirty="0" err="1" smtClean="0"/>
              <a:t>их</a:t>
            </a:r>
            <a:r>
              <a:rPr lang="uk-UA" dirty="0" smtClean="0"/>
              <a:t> </a:t>
            </a:r>
            <a:r>
              <a:rPr lang="uk-UA" dirty="0" err="1" smtClean="0"/>
              <a:t>небольшую</a:t>
            </a:r>
            <a:r>
              <a:rPr lang="uk-UA" dirty="0" smtClean="0"/>
              <a:t> </a:t>
            </a:r>
            <a:r>
              <a:rPr lang="uk-UA" dirty="0" err="1" smtClean="0"/>
              <a:t>часть</a:t>
            </a:r>
            <a:r>
              <a:rPr lang="uk-UA" dirty="0" smtClean="0"/>
              <a:t> об стену. </a:t>
            </a:r>
            <a:r>
              <a:rPr lang="uk-UA" dirty="0" err="1" smtClean="0"/>
              <a:t>Если</a:t>
            </a:r>
            <a:r>
              <a:rPr lang="uk-UA" dirty="0" smtClean="0"/>
              <a:t> </a:t>
            </a:r>
            <a:r>
              <a:rPr lang="uk-UA" dirty="0" err="1" smtClean="0"/>
              <a:t>спагетти</a:t>
            </a:r>
            <a:r>
              <a:rPr lang="uk-UA" dirty="0" smtClean="0"/>
              <a:t> </a:t>
            </a:r>
            <a:r>
              <a:rPr lang="uk-UA" dirty="0" err="1" smtClean="0"/>
              <a:t>прилипнут</a:t>
            </a:r>
            <a:r>
              <a:rPr lang="uk-UA" dirty="0" smtClean="0"/>
              <a:t>, </a:t>
            </a:r>
            <a:r>
              <a:rPr lang="uk-UA" dirty="0" err="1" smtClean="0"/>
              <a:t>значит</a:t>
            </a:r>
            <a:r>
              <a:rPr lang="uk-UA" dirty="0" smtClean="0"/>
              <a:t>, </a:t>
            </a:r>
            <a:r>
              <a:rPr lang="uk-UA" dirty="0" err="1" smtClean="0"/>
              <a:t>они</a:t>
            </a:r>
            <a:r>
              <a:rPr lang="uk-UA" dirty="0" smtClean="0"/>
              <a:t> </a:t>
            </a:r>
            <a:r>
              <a:rPr lang="uk-UA" dirty="0" err="1" smtClean="0"/>
              <a:t>готовы</a:t>
            </a:r>
            <a:r>
              <a:rPr lang="uk-UA" dirty="0" smtClean="0"/>
              <a:t>. </a:t>
            </a:r>
            <a:r>
              <a:rPr lang="uk-UA" dirty="0" err="1" smtClean="0"/>
              <a:t>Между</a:t>
            </a:r>
            <a:r>
              <a:rPr lang="uk-UA" dirty="0" smtClean="0"/>
              <a:t> </a:t>
            </a:r>
            <a:r>
              <a:rPr lang="uk-UA" dirty="0" err="1" smtClean="0"/>
              <a:t>идеей</a:t>
            </a:r>
            <a:r>
              <a:rPr lang="uk-UA" dirty="0" smtClean="0"/>
              <a:t>, </a:t>
            </a:r>
            <a:r>
              <a:rPr lang="uk-UA" dirty="0" err="1" smtClean="0"/>
              <a:t>миссией</a:t>
            </a:r>
            <a:r>
              <a:rPr lang="uk-UA" dirty="0" smtClean="0"/>
              <a:t>, </a:t>
            </a:r>
            <a:r>
              <a:rPr lang="uk-UA" dirty="0" err="1" smtClean="0"/>
              <a:t>стратегией</a:t>
            </a:r>
            <a:r>
              <a:rPr lang="uk-UA" dirty="0" smtClean="0"/>
              <a:t> и </a:t>
            </a:r>
            <a:r>
              <a:rPr lang="uk-UA" dirty="0" err="1" smtClean="0"/>
              <a:t>спагетти</a:t>
            </a:r>
            <a:r>
              <a:rPr lang="uk-UA" dirty="0" smtClean="0"/>
              <a:t> </a:t>
            </a:r>
            <a:r>
              <a:rPr lang="uk-UA" dirty="0" err="1" smtClean="0"/>
              <a:t>существует</a:t>
            </a:r>
            <a:r>
              <a:rPr lang="uk-UA" dirty="0" smtClean="0"/>
              <a:t> </a:t>
            </a:r>
            <a:r>
              <a:rPr lang="uk-UA" dirty="0" err="1" smtClean="0"/>
              <a:t>прямая</a:t>
            </a:r>
            <a:r>
              <a:rPr lang="uk-UA" dirty="0" smtClean="0"/>
              <a:t> </a:t>
            </a:r>
            <a:r>
              <a:rPr lang="uk-UA" dirty="0" err="1" smtClean="0"/>
              <a:t>связь</a:t>
            </a:r>
            <a:r>
              <a:rPr lang="uk-UA" dirty="0" smtClean="0"/>
              <a:t>. </a:t>
            </a:r>
            <a:r>
              <a:rPr lang="uk-UA" dirty="0" err="1" smtClean="0"/>
              <a:t>Когда</a:t>
            </a:r>
            <a:r>
              <a:rPr lang="uk-UA" dirty="0" smtClean="0"/>
              <a:t> у члена </a:t>
            </a:r>
            <a:r>
              <a:rPr lang="uk-UA" dirty="0" err="1" smtClean="0"/>
              <a:t>команды</a:t>
            </a:r>
            <a:r>
              <a:rPr lang="uk-UA" dirty="0" smtClean="0"/>
              <a:t> </a:t>
            </a:r>
            <a:r>
              <a:rPr lang="uk-UA" dirty="0" err="1" smtClean="0"/>
              <a:t>возникает</a:t>
            </a:r>
            <a:r>
              <a:rPr lang="uk-UA" dirty="0" smtClean="0"/>
              <a:t> </a:t>
            </a:r>
            <a:r>
              <a:rPr lang="uk-UA" dirty="0" err="1" smtClean="0"/>
              <a:t>новая</a:t>
            </a:r>
            <a:r>
              <a:rPr lang="uk-UA" dirty="0" smtClean="0"/>
              <a:t> </a:t>
            </a:r>
            <a:r>
              <a:rPr lang="uk-UA" dirty="0" err="1" smtClean="0"/>
              <a:t>идея</a:t>
            </a:r>
            <a:r>
              <a:rPr lang="uk-UA" dirty="0" smtClean="0"/>
              <a:t> </a:t>
            </a:r>
            <a:r>
              <a:rPr lang="uk-UA" dirty="0" err="1" smtClean="0"/>
              <a:t>или</a:t>
            </a:r>
            <a:r>
              <a:rPr lang="uk-UA" dirty="0" smtClean="0"/>
              <a:t> </a:t>
            </a:r>
            <a:r>
              <a:rPr lang="uk-UA" dirty="0" err="1" smtClean="0"/>
              <a:t>подход</a:t>
            </a:r>
            <a:r>
              <a:rPr lang="uk-UA" dirty="0" smtClean="0"/>
              <a:t>, </a:t>
            </a:r>
            <a:r>
              <a:rPr lang="uk-UA" dirty="0" err="1" smtClean="0"/>
              <a:t>прежде</a:t>
            </a:r>
            <a:r>
              <a:rPr lang="uk-UA" dirty="0" smtClean="0"/>
              <a:t> </a:t>
            </a:r>
            <a:r>
              <a:rPr lang="uk-UA" dirty="0" err="1" smtClean="0"/>
              <a:t>всего</a:t>
            </a:r>
            <a:r>
              <a:rPr lang="uk-UA" dirty="0" smtClean="0"/>
              <a:t> </a:t>
            </a:r>
            <a:r>
              <a:rPr lang="uk-UA" dirty="0" err="1" smtClean="0"/>
              <a:t>их</a:t>
            </a:r>
            <a:r>
              <a:rPr lang="uk-UA" dirty="0" smtClean="0"/>
              <a:t> </a:t>
            </a:r>
            <a:r>
              <a:rPr lang="uk-UA" dirty="0" err="1" smtClean="0"/>
              <a:t>исследуют</a:t>
            </a:r>
            <a:r>
              <a:rPr lang="uk-UA" dirty="0" smtClean="0"/>
              <a:t> на </a:t>
            </a:r>
            <a:r>
              <a:rPr lang="uk-UA" dirty="0" err="1" smtClean="0"/>
              <a:t>соответствие</a:t>
            </a:r>
            <a:r>
              <a:rPr lang="uk-UA" dirty="0" smtClean="0"/>
              <a:t> </a:t>
            </a:r>
            <a:r>
              <a:rPr lang="uk-UA" dirty="0" err="1" smtClean="0"/>
              <a:t>миссии</a:t>
            </a:r>
            <a:r>
              <a:rPr lang="uk-UA" dirty="0" smtClean="0"/>
              <a:t> и </a:t>
            </a:r>
            <a:r>
              <a:rPr lang="uk-UA" dirty="0" err="1" smtClean="0"/>
              <a:t>стратегии</a:t>
            </a:r>
            <a:r>
              <a:rPr lang="uk-UA" dirty="0" smtClean="0"/>
              <a:t>. </a:t>
            </a:r>
            <a:r>
              <a:rPr lang="uk-UA" dirty="0" err="1" smtClean="0"/>
              <a:t>Если</a:t>
            </a:r>
            <a:r>
              <a:rPr lang="uk-UA" dirty="0" smtClean="0"/>
              <a:t> </a:t>
            </a:r>
            <a:r>
              <a:rPr lang="uk-UA" dirty="0" err="1" smtClean="0"/>
              <a:t>идея</a:t>
            </a:r>
            <a:r>
              <a:rPr lang="uk-UA" dirty="0" smtClean="0"/>
              <a:t> прилипла к </a:t>
            </a:r>
            <a:r>
              <a:rPr lang="uk-UA" dirty="0" err="1" smtClean="0"/>
              <a:t>модели</a:t>
            </a:r>
            <a:r>
              <a:rPr lang="uk-UA" dirty="0" smtClean="0"/>
              <a:t> </a:t>
            </a:r>
            <a:r>
              <a:rPr lang="uk-UA" dirty="0" err="1" smtClean="0"/>
              <a:t>миссии</a:t>
            </a:r>
            <a:r>
              <a:rPr lang="uk-UA" dirty="0" smtClean="0"/>
              <a:t> и </a:t>
            </a:r>
            <a:r>
              <a:rPr lang="uk-UA" dirty="0" err="1" smtClean="0"/>
              <a:t>стратегии</a:t>
            </a:r>
            <a:r>
              <a:rPr lang="uk-UA" dirty="0" smtClean="0"/>
              <a:t>, </a:t>
            </a:r>
            <a:r>
              <a:rPr lang="uk-UA" dirty="0" err="1" smtClean="0"/>
              <a:t>можно</a:t>
            </a:r>
            <a:r>
              <a:rPr lang="uk-UA" dirty="0" smtClean="0"/>
              <a:t> </a:t>
            </a:r>
            <a:r>
              <a:rPr lang="uk-UA" dirty="0" err="1" smtClean="0"/>
              <a:t>продолжать</a:t>
            </a:r>
            <a:r>
              <a:rPr lang="uk-UA" dirty="0" smtClean="0"/>
              <a:t>".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DEED-5B67-4CC6-8909-DCDAFD035B4A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UBA-stil_prezentation-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baseline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baseline="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3600" b="1" dirty="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0606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0606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0606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0606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1%82%D1%80%D0%B0%D1%82%D0%B5%D0%B3%D1%96%D1%8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BA-stil_prezentation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9166225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276872"/>
            <a:ext cx="7772400" cy="1470025"/>
          </a:xfrm>
        </p:spPr>
        <p:txBody>
          <a:bodyPr/>
          <a:lstStyle/>
          <a:p>
            <a:r>
              <a:rPr lang="uk-UA" dirty="0" smtClean="0"/>
              <a:t>Стратегія розвитку бібліотек України: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04856" cy="175260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бачення 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Української бібліотечної асоціації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2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1" y="188640"/>
            <a:ext cx="9119769" cy="681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54050"/>
          </a:xfrm>
        </p:spPr>
        <p:txBody>
          <a:bodyPr/>
          <a:lstStyle/>
          <a:p>
            <a:r>
              <a:rPr lang="ru-RU" sz="3200" dirty="0" smtClean="0"/>
              <a:t>СН 1: Суспільство знань та інтелектуальна свобода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lvl="0"/>
            <a:r>
              <a:rPr lang="uk-UA" sz="2400" dirty="0" smtClean="0"/>
              <a:t>С</a:t>
            </a:r>
            <a:r>
              <a:rPr lang="ru-RU" sz="2400" dirty="0" err="1" smtClean="0"/>
              <a:t>прияти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бібліотек</a:t>
            </a:r>
            <a:r>
              <a:rPr lang="ru-RU" sz="2400" dirty="0" smtClean="0"/>
              <a:t> як </a:t>
            </a:r>
            <a:r>
              <a:rPr lang="ru-RU" sz="2400" dirty="0" err="1" smtClean="0"/>
              <a:t>осередків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інтелекту</a:t>
            </a:r>
            <a:r>
              <a:rPr lang="ru-RU" sz="2400" dirty="0" smtClean="0"/>
              <a:t>, </a:t>
            </a:r>
            <a:r>
              <a:rPr lang="ru-RU" sz="2400" dirty="0" err="1" smtClean="0"/>
              <a:t>культури</a:t>
            </a:r>
            <a:r>
              <a:rPr lang="ru-RU" sz="2400" dirty="0" smtClean="0"/>
              <a:t>, </a:t>
            </a:r>
            <a:r>
              <a:rPr lang="ru-RU" sz="2400" dirty="0" err="1" smtClean="0"/>
              <a:t>безперервної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національної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пам’яті</a:t>
            </a:r>
            <a:r>
              <a:rPr lang="ru-RU" sz="2400" dirty="0" smtClean="0"/>
              <a:t>, </a:t>
            </a:r>
            <a:r>
              <a:rPr lang="ru-RU" sz="2400" dirty="0" err="1" smtClean="0"/>
              <a:t>ліквідації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інформаційної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та</a:t>
            </a:r>
            <a:r>
              <a:rPr lang="ru-RU" sz="2400" dirty="0" smtClean="0"/>
              <a:t> е- </a:t>
            </a:r>
            <a:r>
              <a:rPr lang="ru-RU" sz="2400" dirty="0" err="1" smtClean="0"/>
              <a:t>нерівності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П</a:t>
            </a:r>
            <a:r>
              <a:rPr lang="ru-RU" sz="2400" dirty="0" err="1" smtClean="0"/>
              <a:t>ротистояти</a:t>
            </a:r>
            <a:r>
              <a:rPr lang="ru-RU" sz="2400" dirty="0" smtClean="0"/>
              <a:t> цензур</a:t>
            </a:r>
            <a:r>
              <a:rPr lang="uk-UA" sz="2400" dirty="0" smtClean="0"/>
              <a:t>і</a:t>
            </a:r>
            <a:r>
              <a:rPr lang="ru-RU" sz="2400" dirty="0" smtClean="0"/>
              <a:t>, </a:t>
            </a:r>
            <a:r>
              <a:rPr lang="ru-RU" sz="2400" dirty="0" err="1" smtClean="0"/>
              <a:t>конфіденційності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обслуговування</a:t>
            </a:r>
            <a:r>
              <a:rPr lang="uk-UA" sz="2400" dirty="0" smtClean="0"/>
              <a:t>. П</a:t>
            </a:r>
            <a:r>
              <a:rPr lang="ru-RU" sz="2400" dirty="0" err="1" smtClean="0"/>
              <a:t>ідвищувати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обізнаність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бібліотекарів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питань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інтелектуальної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свободи</a:t>
            </a:r>
            <a:r>
              <a:rPr lang="ru-RU" sz="2400" dirty="0" smtClean="0"/>
              <a:t>, </a:t>
            </a:r>
            <a:r>
              <a:rPr lang="ru-RU" sz="2400" dirty="0" err="1" smtClean="0"/>
              <a:t>соціального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залучення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інформаційної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технологічної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рівності</a:t>
            </a:r>
            <a:r>
              <a:rPr lang="uk-UA" sz="2400" dirty="0" smtClean="0"/>
              <a:t>.</a:t>
            </a:r>
          </a:p>
          <a:p>
            <a:pPr lvl="0"/>
            <a:r>
              <a:rPr lang="uk-UA" sz="2400" dirty="0" smtClean="0"/>
              <a:t>З</a:t>
            </a:r>
            <a:r>
              <a:rPr lang="ru-RU" sz="2400" dirty="0" err="1" smtClean="0"/>
              <a:t>аохочувати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бібліотекарів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дотримуватися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етичних</a:t>
            </a:r>
            <a:r>
              <a:rPr lang="ru-RU" sz="2400" dirty="0" smtClean="0"/>
              <a:t> норм </a:t>
            </a:r>
            <a:r>
              <a:rPr lang="ru-RU" sz="2400" dirty="0" err="1" smtClean="0"/>
              <a:t>професії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розвивати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деонтологію</a:t>
            </a:r>
            <a:r>
              <a:rPr lang="ru-RU" sz="2400" dirty="0" smtClean="0"/>
              <a:t> (</a:t>
            </a:r>
            <a:r>
              <a:rPr lang="ru-RU" sz="2400" dirty="0" err="1" smtClean="0"/>
              <a:t>етику</a:t>
            </a:r>
            <a:r>
              <a:rPr lang="ru-RU" sz="2400" dirty="0" smtClean="0"/>
              <a:t>) </a:t>
            </a:r>
            <a:r>
              <a:rPr lang="ru-RU" sz="2400" dirty="0" err="1" smtClean="0"/>
              <a:t>бібліотечної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професії</a:t>
            </a:r>
            <a:r>
              <a:rPr lang="uk-UA" sz="2400" dirty="0" smtClean="0"/>
              <a:t>.</a:t>
            </a:r>
            <a:r>
              <a:rPr lang="ru-RU" sz="2400" dirty="0" smtClean="0"/>
              <a:t> </a:t>
            </a:r>
            <a:endParaRPr lang="uk-UA" sz="2400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4525963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400" dirty="0" err="1" smtClean="0"/>
              <a:t>Здійснювати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моніторинг</a:t>
            </a:r>
            <a:r>
              <a:rPr lang="ru-RU" sz="2400" dirty="0" smtClean="0"/>
              <a:t> </a:t>
            </a:r>
            <a:r>
              <a:rPr lang="ru-RU" sz="2400" dirty="0" err="1" smtClean="0"/>
              <a:t>дотримання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законодавства</a:t>
            </a:r>
            <a:r>
              <a:rPr lang="uk-UA" sz="2400" dirty="0" smtClean="0"/>
              <a:t>;</a:t>
            </a:r>
            <a:r>
              <a:rPr lang="ru-RU" sz="2400" dirty="0" smtClean="0"/>
              <a:t> </a:t>
            </a:r>
            <a:r>
              <a:rPr lang="ru-RU" sz="2400" dirty="0" err="1" smtClean="0"/>
              <a:t>ініціювати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вдосконалення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підзаконних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актів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відповідно</a:t>
            </a:r>
            <a:r>
              <a:rPr lang="ru-RU" sz="2400" dirty="0" smtClean="0"/>
              <a:t> до </a:t>
            </a:r>
            <a:r>
              <a:rPr lang="ru-RU" sz="2400" dirty="0" err="1" smtClean="0"/>
              <a:t>євроінтеграційних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пріоритетів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uk-UA" sz="2400" dirty="0" smtClean="0"/>
              <a:t>.</a:t>
            </a:r>
          </a:p>
          <a:p>
            <a:pPr lvl="0">
              <a:spcBef>
                <a:spcPts val="0"/>
              </a:spcBef>
            </a:pPr>
            <a:r>
              <a:rPr lang="uk-UA" sz="2400" dirty="0" smtClean="0"/>
              <a:t>С</a:t>
            </a:r>
            <a:r>
              <a:rPr lang="ru-RU" sz="2400" dirty="0" err="1" smtClean="0"/>
              <a:t>прияти</a:t>
            </a:r>
            <a:r>
              <a:rPr lang="ru-RU" sz="2400" dirty="0" smtClean="0"/>
              <a:t> </a:t>
            </a:r>
            <a:r>
              <a:rPr lang="ru-RU" sz="2400" dirty="0" err="1" smtClean="0"/>
              <a:t>боротьбі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корупцією</a:t>
            </a:r>
            <a:r>
              <a:rPr lang="ru-RU" sz="2400" dirty="0" smtClean="0"/>
              <a:t>, </a:t>
            </a:r>
            <a:r>
              <a:rPr lang="ru-RU" sz="2400" dirty="0" err="1" smtClean="0"/>
              <a:t>заохочуючи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бібліотеки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прозорості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їхньої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. 	</a:t>
            </a:r>
            <a:endParaRPr lang="uk-UA" sz="2400" dirty="0" smtClean="0"/>
          </a:p>
          <a:p>
            <a:pPr lvl="0">
              <a:spcBef>
                <a:spcPts val="0"/>
              </a:spcBef>
            </a:pPr>
            <a:r>
              <a:rPr lang="uk-UA" sz="2400" dirty="0" smtClean="0"/>
              <a:t>П</a:t>
            </a:r>
            <a:r>
              <a:rPr lang="ru-RU" sz="2400" dirty="0" err="1" smtClean="0"/>
              <a:t>ривертати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увагу</a:t>
            </a:r>
            <a:r>
              <a:rPr lang="ru-RU" sz="2400" dirty="0" smtClean="0"/>
              <a:t> до </a:t>
            </a:r>
            <a:r>
              <a:rPr lang="ru-RU" sz="2400" dirty="0" err="1" smtClean="0"/>
              <a:t>необхідності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вдосконалення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бібліотечно-інформаційного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обслуговування</a:t>
            </a:r>
            <a:r>
              <a:rPr lang="ru-RU" sz="2400" dirty="0" smtClean="0"/>
              <a:t> людей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особливими</a:t>
            </a:r>
            <a:r>
              <a:rPr lang="ru-RU" sz="2400" dirty="0" smtClean="0"/>
              <a:t> потребами</a:t>
            </a:r>
            <a:r>
              <a:rPr lang="uk-UA" sz="2400" dirty="0" smtClean="0"/>
              <a:t>.</a:t>
            </a:r>
          </a:p>
          <a:p>
            <a:pPr lvl="0" hangingPunct="0">
              <a:spcBef>
                <a:spcPts val="0"/>
              </a:spcBef>
            </a:pPr>
            <a:r>
              <a:rPr lang="uk-UA" sz="2400" dirty="0" smtClean="0"/>
              <a:t>Р</a:t>
            </a:r>
            <a:r>
              <a:rPr lang="ru-RU" sz="2400" dirty="0" err="1" smtClean="0"/>
              <a:t>озвивати</a:t>
            </a:r>
            <a:r>
              <a:rPr lang="ru-RU" sz="2400" dirty="0" smtClean="0"/>
              <a:t> партнерства </a:t>
            </a:r>
            <a:r>
              <a:rPr lang="ru-RU" sz="2400" dirty="0" err="1" smtClean="0"/>
              <a:t>задля</a:t>
            </a:r>
            <a:r>
              <a:rPr lang="ru-RU" sz="2400" dirty="0" smtClean="0"/>
              <a:t>  </a:t>
            </a:r>
            <a:r>
              <a:rPr lang="ru-RU" sz="2400" dirty="0" err="1" smtClean="0"/>
              <a:t>побудови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знань</a:t>
            </a:r>
            <a:r>
              <a:rPr lang="ru-RU" sz="2400" dirty="0" smtClean="0"/>
              <a:t>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прав </a:t>
            </a:r>
            <a:r>
              <a:rPr lang="ru-RU" sz="2400" dirty="0" err="1" smtClean="0"/>
              <a:t>громадян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вільний</a:t>
            </a:r>
            <a:r>
              <a:rPr lang="ru-RU" sz="2400" dirty="0" smtClean="0"/>
              <a:t> доступ до </a:t>
            </a:r>
            <a:r>
              <a:rPr lang="ru-RU" sz="2400" dirty="0" err="1" smtClean="0"/>
              <a:t>інформації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свободу </a:t>
            </a:r>
            <a:r>
              <a:rPr lang="ru-RU" sz="2400" dirty="0" err="1" smtClean="0"/>
              <a:t>висловлювань</a:t>
            </a:r>
            <a:r>
              <a:rPr lang="ru-RU" sz="2400" dirty="0" smtClean="0"/>
              <a:t>. </a:t>
            </a:r>
            <a:endParaRPr lang="uk-UA" sz="2400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54050"/>
          </a:xfrm>
        </p:spPr>
        <p:txBody>
          <a:bodyPr/>
          <a:lstStyle/>
          <a:p>
            <a:r>
              <a:rPr lang="uk-UA" sz="3200" dirty="0" smtClean="0"/>
              <a:t>СН 2: Трансформація бібліотечно-інформаційної сфери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uk-UA" sz="2400" dirty="0" smtClean="0"/>
              <a:t>Сприяти виробленню Стратегії розвитку бібліотечно-інформаційної сфери України до 2020 р. шляхом координації зусиль провідних фахівців, науковців і організаторів бібліотечної справи, залучення експертів-консультантів з інших країн, доведення професійної позиції до представників уряду.</a:t>
            </a:r>
            <a:endParaRPr lang="uk-UA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uk-UA" sz="2200" dirty="0" smtClean="0"/>
              <a:t>Підтримувати розробку та реалізацію програм, проектів, спрямованих на інноваційний розвиток.</a:t>
            </a:r>
          </a:p>
          <a:p>
            <a:pPr lvl="0">
              <a:spcBef>
                <a:spcPts val="0"/>
              </a:spcBef>
            </a:pPr>
            <a:r>
              <a:rPr lang="uk-UA" sz="2200" dirty="0" smtClean="0"/>
              <a:t> Ініціювати впровадження міжнародних стандартів і трансформацію бібліотечної сфери у відповідності до європейських і світових концепцій.</a:t>
            </a:r>
          </a:p>
          <a:p>
            <a:pPr lvl="0">
              <a:spcBef>
                <a:spcPts val="0"/>
              </a:spcBef>
            </a:pPr>
            <a:r>
              <a:rPr lang="uk-UA" sz="2200" dirty="0" smtClean="0"/>
              <a:t> Сприяти оптимізації діяльності бібліотечних систем і мереж у масштабах країни. </a:t>
            </a:r>
          </a:p>
          <a:p>
            <a:pPr lvl="0">
              <a:spcBef>
                <a:spcPts val="0"/>
              </a:spcBef>
            </a:pPr>
            <a:r>
              <a:rPr lang="uk-UA" sz="2200" dirty="0" smtClean="0"/>
              <a:t>Сприяти модернізації фізичного і віртуального простору бібліотек для обслуговування громадян з особливими потребами.</a:t>
            </a:r>
          </a:p>
          <a:p>
            <a:pPr lvl="0">
              <a:spcBef>
                <a:spcPts val="0"/>
              </a:spcBef>
            </a:pPr>
            <a:r>
              <a:rPr lang="uk-UA" sz="2200" dirty="0" smtClean="0"/>
              <a:t>Ініціювати проведення досліджень; сприяти актуалізації їх тематики та впровадженню результатів у практику; залучати талановиту молодь до наукової діяльності.</a:t>
            </a:r>
          </a:p>
          <a:p>
            <a:pPr lvl="0">
              <a:spcBef>
                <a:spcPts val="0"/>
              </a:spcBef>
            </a:pPr>
            <a:r>
              <a:rPr lang="uk-UA" sz="2200" i="1" dirty="0" smtClean="0"/>
              <a:t> </a:t>
            </a:r>
            <a:r>
              <a:rPr lang="uk-UA" sz="2200" dirty="0" err="1" smtClean="0"/>
              <a:t>Зд</a:t>
            </a:r>
            <a:r>
              <a:rPr lang="ru-RU" sz="2200" dirty="0" err="1" smtClean="0"/>
              <a:t>i</a:t>
            </a:r>
            <a:r>
              <a:rPr lang="uk-UA" sz="2200" dirty="0" err="1" smtClean="0"/>
              <a:t>йснювати</a:t>
            </a:r>
            <a:r>
              <a:rPr lang="uk-UA" sz="2200" dirty="0" smtClean="0"/>
              <a:t> громадський контроль за процесом і наслідками трансформаційних змін.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СН 3: Розбудова безперервної освіти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uk-UA" sz="2400" dirty="0" smtClean="0"/>
              <a:t>Підтримувати розвиток освіти, перепідготовки і підвищення кваліфікації. </a:t>
            </a:r>
          </a:p>
          <a:p>
            <a:pPr lvl="0">
              <a:spcBef>
                <a:spcPts val="0"/>
              </a:spcBef>
            </a:pPr>
            <a:r>
              <a:rPr lang="uk-UA" sz="2400" dirty="0" smtClean="0"/>
              <a:t>Розвивати освітні послуги УБА.</a:t>
            </a:r>
          </a:p>
          <a:p>
            <a:pPr lvl="0">
              <a:spcBef>
                <a:spcPts val="0"/>
              </a:spcBef>
            </a:pPr>
            <a:r>
              <a:rPr lang="uk-UA" sz="2400" dirty="0" smtClean="0"/>
              <a:t>Сприяти входженню бібліотекарів України у світове професійне співтовариство; активізувати </a:t>
            </a:r>
            <a:r>
              <a:rPr lang="uk-UA" sz="2400" dirty="0" err="1" smtClean="0"/>
              <a:t>онлайнові</a:t>
            </a:r>
            <a:r>
              <a:rPr lang="uk-UA" sz="2400" dirty="0" smtClean="0"/>
              <a:t> можливості для вивчення іноземних мов; залучати міжнародних експертів до освітніх програм в Україні.</a:t>
            </a:r>
          </a:p>
          <a:p>
            <a:pPr lvl="0">
              <a:spcBef>
                <a:spcPts val="0"/>
              </a:spcBef>
            </a:pPr>
            <a:r>
              <a:rPr lang="uk-UA" sz="2400" dirty="0" smtClean="0"/>
              <a:t>Долучатися до модернізації системи професійної підготовки та післядипломної освіти бібліотечно-інформаційних фахівців, впровадження європейських освітніх стандартів та приведення змісту освіти до європейських вимог.</a:t>
            </a:r>
          </a:p>
          <a:p>
            <a:pPr lvl="0">
              <a:spcBef>
                <a:spcPts val="0"/>
              </a:spcBef>
            </a:pPr>
            <a:endParaRPr lang="uk-UA" sz="2400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uk-UA" sz="2400" dirty="0" smtClean="0"/>
              <a:t>Залучати студентів до членства в УБА; розвивати привабливі для студентства сервіси і послуги. </a:t>
            </a:r>
          </a:p>
          <a:p>
            <a:pPr lvl="0">
              <a:spcBef>
                <a:spcPts val="0"/>
              </a:spcBef>
            </a:pPr>
            <a:r>
              <a:rPr lang="uk-UA" sz="2400" dirty="0" smtClean="0"/>
              <a:t>Підтримувати молодіжні ініціативи; залучати молодь до професії; сприяти закріпленню у професії, формуванню лідерських якостей і навичок, кар’єрному зростанню; залучати бібліотечну молодь до наукової, педагогічної діяльності.</a:t>
            </a:r>
          </a:p>
          <a:p>
            <a:pPr lvl="0">
              <a:spcBef>
                <a:spcPts val="0"/>
              </a:spcBef>
            </a:pPr>
            <a:r>
              <a:rPr lang="uk-UA" sz="2400" dirty="0" smtClean="0"/>
              <a:t>Впливати на розвиток професійних освітніх комунікацій, формувати їх контент з урахуванням освітніх потреб членів УБА.</a:t>
            </a:r>
            <a:endParaRPr lang="uk-UA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54050"/>
          </a:xfrm>
        </p:spPr>
        <p:txBody>
          <a:bodyPr/>
          <a:lstStyle/>
          <a:p>
            <a:r>
              <a:rPr lang="ru-RU" sz="3200" dirty="0" smtClean="0"/>
              <a:t>СН </a:t>
            </a:r>
            <a:r>
              <a:rPr lang="uk-UA" sz="3200" dirty="0" smtClean="0"/>
              <a:t>4</a:t>
            </a:r>
            <a:r>
              <a:rPr lang="ru-RU" sz="3200" dirty="0" smtClean="0"/>
              <a:t>: Адвокація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sz="2400" dirty="0" err="1" smtClean="0"/>
              <a:t>Формувати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просувати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позитивний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імідж</a:t>
            </a:r>
            <a:r>
              <a:rPr lang="ru-RU" sz="2400" dirty="0" smtClean="0"/>
              <a:t> </a:t>
            </a:r>
            <a:r>
              <a:rPr lang="ru-RU" sz="2400" dirty="0" err="1" smtClean="0"/>
              <a:t>бібліотек</a:t>
            </a:r>
            <a:r>
              <a:rPr lang="ru-RU" sz="2400" dirty="0" smtClean="0"/>
              <a:t>, </a:t>
            </a:r>
            <a:r>
              <a:rPr lang="uk-UA" sz="2400" dirty="0" smtClean="0"/>
              <a:t>роль і значення читання та освіти впродовж життя, </a:t>
            </a:r>
            <a:r>
              <a:rPr lang="ru-RU" sz="2400" dirty="0" err="1" smtClean="0"/>
              <a:t>використовуючи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різноманітні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інструменти</a:t>
            </a:r>
            <a:r>
              <a:rPr lang="ru-RU" sz="2400" dirty="0" smtClean="0"/>
              <a:t> </a:t>
            </a:r>
            <a:r>
              <a:rPr lang="ru-RU" sz="2400" dirty="0" err="1" smtClean="0"/>
              <a:t>адвокації</a:t>
            </a:r>
            <a:r>
              <a:rPr lang="ru-RU" sz="2400" dirty="0" smtClean="0"/>
              <a:t>. </a:t>
            </a:r>
            <a:endParaRPr lang="uk-UA" sz="2400" dirty="0" smtClean="0"/>
          </a:p>
          <a:p>
            <a:pPr lvl="0">
              <a:spcBef>
                <a:spcPts val="0"/>
              </a:spcBef>
            </a:pPr>
            <a:r>
              <a:rPr lang="ru-RU" sz="2400" dirty="0" err="1" smtClean="0"/>
              <a:t>Сприяти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формуванн</a:t>
            </a:r>
            <a:r>
              <a:rPr lang="uk-UA" sz="2400" dirty="0" smtClean="0"/>
              <a:t>ю</a:t>
            </a:r>
            <a:r>
              <a:rPr lang="ru-RU" sz="2400" dirty="0" smtClean="0"/>
              <a:t> </a:t>
            </a:r>
            <a:r>
              <a:rPr lang="ru-RU" sz="2400" dirty="0" err="1" smtClean="0"/>
              <a:t>гарантованих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дієвих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механізмів</a:t>
            </a:r>
            <a:r>
              <a:rPr lang="ru-RU" sz="2400" dirty="0" smtClean="0"/>
              <a:t> державного бюджетного </a:t>
            </a:r>
            <a:r>
              <a:rPr lang="ru-RU" sz="2400" dirty="0" err="1" smtClean="0"/>
              <a:t>фінансування</a:t>
            </a:r>
            <a:r>
              <a:rPr lang="ru-RU" sz="2400" dirty="0" smtClean="0"/>
              <a:t> </a:t>
            </a:r>
            <a:r>
              <a:rPr lang="uk-UA" sz="2400" dirty="0" smtClean="0"/>
              <a:t>на основі </a:t>
            </a:r>
            <a:r>
              <a:rPr lang="ru-RU" sz="2400" dirty="0" err="1" smtClean="0"/>
              <a:t>міжнародних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стандартів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якості</a:t>
            </a:r>
            <a:r>
              <a:rPr lang="uk-UA" sz="2400" dirty="0" smtClean="0"/>
              <a:t>.</a:t>
            </a:r>
          </a:p>
          <a:p>
            <a:pPr lvl="0">
              <a:spcBef>
                <a:spcPts val="0"/>
              </a:spcBef>
            </a:pPr>
            <a:r>
              <a:rPr lang="ru-RU" sz="2400" dirty="0" err="1" smtClean="0"/>
              <a:t>Підвищувати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фаховий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адвокації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бібліотекарів</a:t>
            </a:r>
            <a:r>
              <a:rPr lang="ru-RU" sz="2400" dirty="0" smtClean="0"/>
              <a:t> </a:t>
            </a:r>
            <a:r>
              <a:rPr lang="uk-UA" sz="2400" dirty="0" smtClean="0"/>
              <a:t>і партнерів бібліотек</a:t>
            </a:r>
            <a:r>
              <a:rPr lang="ru-RU" sz="2400" dirty="0" smtClean="0"/>
              <a:t>.</a:t>
            </a:r>
            <a:endParaRPr lang="uk-UA" sz="24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400" dirty="0" err="1" smtClean="0"/>
              <a:t>Консолідувати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бібліотек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систем для </a:t>
            </a:r>
            <a:r>
              <a:rPr lang="ru-RU" sz="2400" dirty="0" err="1" smtClean="0"/>
              <a:t>спільного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вирішення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завдань</a:t>
            </a:r>
            <a:r>
              <a:rPr lang="ru-RU" sz="2400" dirty="0" smtClean="0"/>
              <a:t> </a:t>
            </a:r>
            <a:r>
              <a:rPr lang="uk-UA" sz="2400" dirty="0" smtClean="0"/>
              <a:t>з </a:t>
            </a:r>
            <a:r>
              <a:rPr lang="uk-UA" sz="2400" dirty="0" err="1" smtClean="0"/>
              <a:t>адвокації</a:t>
            </a:r>
            <a:r>
              <a:rPr lang="uk-UA" sz="2400" dirty="0" smtClean="0"/>
              <a:t>; р</a:t>
            </a:r>
            <a:r>
              <a:rPr lang="ru-RU" sz="2400" dirty="0" err="1" smtClean="0"/>
              <a:t>озвивати</a:t>
            </a:r>
            <a:r>
              <a:rPr lang="ru-RU" sz="2400" dirty="0" smtClean="0"/>
              <a:t> партнерств</a:t>
            </a:r>
            <a:r>
              <a:rPr lang="uk-UA" sz="2400" dirty="0" smtClean="0"/>
              <a:t>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рівнях</a:t>
            </a:r>
            <a:r>
              <a:rPr lang="ru-RU" sz="2400" dirty="0" smtClean="0"/>
              <a:t>. </a:t>
            </a:r>
            <a:endParaRPr lang="uk-UA" sz="2400" dirty="0" smtClean="0"/>
          </a:p>
          <a:p>
            <a:pPr lvl="0">
              <a:spcBef>
                <a:spcPts val="0"/>
              </a:spcBef>
            </a:pPr>
            <a:r>
              <a:rPr lang="ru-RU" sz="2400" dirty="0" err="1" smtClean="0"/>
              <a:t>Стверджувати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імідж</a:t>
            </a:r>
            <a:r>
              <a:rPr lang="ru-RU" sz="2400" dirty="0" smtClean="0"/>
              <a:t> УБА як </a:t>
            </a:r>
            <a:r>
              <a:rPr lang="ru-RU" sz="2400" dirty="0" err="1" smtClean="0"/>
              <a:t>надійного</a:t>
            </a:r>
            <a:r>
              <a:rPr lang="ru-RU" sz="2400" dirty="0" smtClean="0"/>
              <a:t> партнера,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представляє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галузь</a:t>
            </a:r>
            <a:r>
              <a:rPr lang="ru-RU" sz="2400" dirty="0" smtClean="0"/>
              <a:t>. </a:t>
            </a:r>
            <a:endParaRPr lang="uk-UA" sz="2400" dirty="0" smtClean="0"/>
          </a:p>
          <a:p>
            <a:pPr lvl="0">
              <a:spcBef>
                <a:spcPts val="0"/>
              </a:spcBef>
            </a:pPr>
            <a:r>
              <a:rPr lang="uk-UA" sz="2400" dirty="0" smtClean="0"/>
              <a:t>П</a:t>
            </a:r>
            <a:r>
              <a:rPr lang="ru-RU" sz="2400" dirty="0" err="1" smtClean="0"/>
              <a:t>i</a:t>
            </a:r>
            <a:r>
              <a:rPr lang="uk-UA" sz="2400" dirty="0" err="1" smtClean="0"/>
              <a:t>дтримувати</a:t>
            </a:r>
            <a:r>
              <a:rPr lang="uk-UA" sz="2400" dirty="0" smtClean="0"/>
              <a:t> </a:t>
            </a:r>
            <a:r>
              <a:rPr lang="ru-RU" sz="2400" dirty="0" err="1" smtClean="0"/>
              <a:t>i</a:t>
            </a:r>
            <a:r>
              <a:rPr lang="uk-UA" sz="2400" dirty="0" smtClean="0"/>
              <a:t>н</a:t>
            </a:r>
            <a:r>
              <a:rPr lang="ru-RU" sz="2400" dirty="0" err="1" smtClean="0"/>
              <a:t>i</a:t>
            </a:r>
            <a:r>
              <a:rPr lang="uk-UA" sz="2400" dirty="0" smtClean="0"/>
              <a:t>ц</a:t>
            </a:r>
            <a:r>
              <a:rPr lang="ru-RU" sz="2400" dirty="0" err="1" smtClean="0"/>
              <a:t>i</a:t>
            </a:r>
            <a:r>
              <a:rPr lang="uk-UA" sz="2400" dirty="0" err="1" smtClean="0"/>
              <a:t>ативи</a:t>
            </a:r>
            <a:r>
              <a:rPr lang="uk-UA" sz="2400" dirty="0" smtClean="0"/>
              <a:t> органів влади, громадських орган</a:t>
            </a:r>
            <a:r>
              <a:rPr lang="ru-RU" sz="2400" dirty="0" err="1" smtClean="0"/>
              <a:t>i</a:t>
            </a:r>
            <a:r>
              <a:rPr lang="uk-UA" sz="2400" dirty="0" err="1" smtClean="0"/>
              <a:t>зац</a:t>
            </a:r>
            <a:r>
              <a:rPr lang="ru-RU" sz="2400" dirty="0" err="1" smtClean="0"/>
              <a:t>i</a:t>
            </a:r>
            <a:r>
              <a:rPr lang="uk-UA" sz="2400" dirty="0" smtClean="0"/>
              <a:t>й та окремих громадян, спрямовані на розвиток науки, культури, освіти, б</a:t>
            </a:r>
            <a:r>
              <a:rPr lang="ru-RU" sz="2400" dirty="0" err="1" smtClean="0"/>
              <a:t>i</a:t>
            </a:r>
            <a:r>
              <a:rPr lang="uk-UA" sz="2400" dirty="0" err="1" smtClean="0"/>
              <a:t>бл</a:t>
            </a:r>
            <a:r>
              <a:rPr lang="ru-RU" sz="2400" dirty="0" err="1" smtClean="0"/>
              <a:t>i</a:t>
            </a:r>
            <a:r>
              <a:rPr lang="uk-UA" sz="2400" dirty="0" err="1" smtClean="0"/>
              <a:t>отечної</a:t>
            </a:r>
            <a:r>
              <a:rPr lang="uk-UA" sz="2400" dirty="0" smtClean="0"/>
              <a:t> справи; створювати умови для діяльності груп друзів бібліотек на основі поєднання бібліотечних і громадських ініціатив.</a:t>
            </a:r>
          </a:p>
          <a:p>
            <a:pPr lvl="0">
              <a:spcBef>
                <a:spcPts val="0"/>
              </a:spcBef>
            </a:pPr>
            <a:r>
              <a:rPr lang="ru-RU" sz="2400" dirty="0" err="1" smtClean="0"/>
              <a:t>Сприяти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захисту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інтересів</a:t>
            </a:r>
            <a:r>
              <a:rPr lang="ru-RU" sz="2400" dirty="0" smtClean="0"/>
              <a:t> </a:t>
            </a:r>
            <a:r>
              <a:rPr lang="ru-RU" sz="2400" dirty="0" err="1" smtClean="0"/>
              <a:t>членів</a:t>
            </a:r>
            <a:r>
              <a:rPr lang="ru-RU" sz="2400" dirty="0" smtClean="0"/>
              <a:t> УБА. </a:t>
            </a:r>
            <a:endParaRPr lang="uk-UA" sz="2400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0070C0"/>
                </a:solidFill>
              </a:rPr>
              <a:t>Страте́гія</a:t>
            </a:r>
            <a:r>
              <a:rPr lang="uk-UA" dirty="0" smtClean="0">
                <a:solidFill>
                  <a:srgbClr val="0070C0"/>
                </a:solidFill>
              </a:rPr>
              <a:t> 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indent="11113">
              <a:spcBef>
                <a:spcPts val="0"/>
              </a:spcBef>
              <a:buNone/>
            </a:pPr>
            <a:r>
              <a:rPr lang="uk-UA" sz="2800" dirty="0" smtClean="0"/>
              <a:t>Загальний, </a:t>
            </a:r>
          </a:p>
          <a:p>
            <a:pPr indent="11113">
              <a:spcBef>
                <a:spcPts val="0"/>
              </a:spcBef>
              <a:buNone/>
            </a:pPr>
            <a:r>
              <a:rPr lang="uk-UA" sz="2800" dirty="0" err="1" smtClean="0"/>
              <a:t>недеталізований</a:t>
            </a:r>
            <a:r>
              <a:rPr lang="uk-UA" sz="2800" dirty="0" smtClean="0"/>
              <a:t> план </a:t>
            </a:r>
          </a:p>
          <a:p>
            <a:pPr indent="11113">
              <a:spcBef>
                <a:spcPts val="0"/>
              </a:spcBef>
              <a:buNone/>
            </a:pPr>
            <a:r>
              <a:rPr lang="uk-UA" sz="2800" dirty="0" smtClean="0"/>
              <a:t>певної діяльності, </a:t>
            </a:r>
          </a:p>
          <a:p>
            <a:pPr indent="11113">
              <a:spcBef>
                <a:spcPts val="0"/>
              </a:spcBef>
              <a:buNone/>
            </a:pPr>
            <a:r>
              <a:rPr lang="uk-UA" sz="2800" dirty="0" smtClean="0"/>
              <a:t>який охоплює </a:t>
            </a:r>
          </a:p>
          <a:p>
            <a:pPr indent="11113">
              <a:spcBef>
                <a:spcPts val="0"/>
              </a:spcBef>
              <a:buNone/>
            </a:pPr>
            <a:r>
              <a:rPr lang="uk-UA" sz="2800" dirty="0" smtClean="0"/>
              <a:t>тривалий період та </a:t>
            </a:r>
          </a:p>
          <a:p>
            <a:pPr indent="11113">
              <a:spcBef>
                <a:spcPts val="0"/>
              </a:spcBef>
              <a:buNone/>
            </a:pPr>
            <a:r>
              <a:rPr lang="uk-UA" sz="2800" dirty="0" smtClean="0"/>
              <a:t>визначає спосіб </a:t>
            </a:r>
          </a:p>
          <a:p>
            <a:pPr indent="11113">
              <a:spcBef>
                <a:spcPts val="0"/>
              </a:spcBef>
              <a:buNone/>
            </a:pPr>
            <a:r>
              <a:rPr lang="uk-UA" sz="2800" dirty="0" smtClean="0"/>
              <a:t>досягнення складної </a:t>
            </a:r>
          </a:p>
          <a:p>
            <a:pPr indent="11113">
              <a:spcBef>
                <a:spcPts val="0"/>
              </a:spcBef>
              <a:buNone/>
            </a:pPr>
            <a:r>
              <a:rPr lang="uk-UA" sz="2800" dirty="0" smtClean="0"/>
              <a:t>цілі.</a:t>
            </a:r>
            <a:endParaRPr lang="uk-UA" sz="2800" b="1" u="sng" dirty="0" smtClean="0">
              <a:hlinkClick r:id="rId3"/>
            </a:endParaRPr>
          </a:p>
          <a:p>
            <a:pPr indent="11113">
              <a:buNone/>
            </a:pPr>
            <a:endParaRPr lang="uk-UA" sz="1100" b="1" u="sng" dirty="0" smtClean="0">
              <a:hlinkClick r:id="rId3"/>
            </a:endParaRPr>
          </a:p>
          <a:p>
            <a:pPr indent="11113">
              <a:buNone/>
            </a:pPr>
            <a:endParaRPr lang="uk-UA" sz="1100" b="1" u="sng" dirty="0" smtClean="0">
              <a:hlinkClick r:id="rId3"/>
            </a:endParaRPr>
          </a:p>
          <a:p>
            <a:pPr indent="11113">
              <a:buNone/>
            </a:pPr>
            <a:endParaRPr lang="uk-UA" sz="1100" b="1" u="sng" dirty="0" smtClean="0">
              <a:hlinkClick r:id="rId3"/>
            </a:endParaRPr>
          </a:p>
          <a:p>
            <a:pPr indent="11113">
              <a:buNone/>
            </a:pPr>
            <a:endParaRPr lang="uk-UA" sz="1100" b="1" u="sng" dirty="0" smtClean="0">
              <a:hlinkClick r:id="rId3"/>
            </a:endParaRPr>
          </a:p>
          <a:p>
            <a:pPr indent="11113">
              <a:buNone/>
            </a:pPr>
            <a:r>
              <a:rPr lang="en-US" sz="1100" b="1" u="sng" dirty="0" smtClean="0">
                <a:hlinkClick r:id="rId3"/>
              </a:rPr>
              <a:t>http://uk.wikipedia.org/wiki/%D0%A1%D1%82%D1%80%D0%B0%D1%82%D0%B5%D0%B3%D1%96%D1%8F</a:t>
            </a:r>
            <a:r>
              <a:rPr lang="en-US" sz="1100" b="1" dirty="0" smtClean="0"/>
              <a:t> </a:t>
            </a:r>
            <a:endParaRPr lang="uk-UA" sz="1100" dirty="0" smtClean="0"/>
          </a:p>
          <a:p>
            <a:pPr indent="11113">
              <a:buNone/>
            </a:pPr>
            <a:endParaRPr lang="uk-UA" dirty="0" smtClean="0"/>
          </a:p>
          <a:p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527678"/>
            <a:ext cx="3744416" cy="180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54050"/>
          </a:xfrm>
        </p:spPr>
        <p:txBody>
          <a:bodyPr/>
          <a:lstStyle/>
          <a:p>
            <a:r>
              <a:rPr lang="uk-UA" sz="3200" dirty="0" smtClean="0"/>
              <a:t>СН 5: Ефективний менеджмент асоціації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604448" cy="4525963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uk-UA" sz="2400" dirty="0" smtClean="0"/>
              <a:t>Вдосконалювати процедури, стратегічне та операційне управління.</a:t>
            </a:r>
          </a:p>
          <a:p>
            <a:pPr lvl="0">
              <a:spcBef>
                <a:spcPts val="0"/>
              </a:spcBef>
            </a:pPr>
            <a:r>
              <a:rPr lang="uk-UA" sz="2400" dirty="0" smtClean="0"/>
              <a:t>Забезпечувати необхідні ресурси, </a:t>
            </a:r>
          </a:p>
          <a:p>
            <a:pPr lvl="0">
              <a:spcBef>
                <a:spcPts val="0"/>
              </a:spcBef>
            </a:pPr>
            <a:r>
              <a:rPr lang="uk-UA" sz="2400" dirty="0" err="1" smtClean="0"/>
              <a:t>Диверсифікувати</a:t>
            </a:r>
            <a:r>
              <a:rPr lang="uk-UA" sz="2400" dirty="0" smtClean="0"/>
              <a:t> джерела фінансування. </a:t>
            </a:r>
          </a:p>
          <a:p>
            <a:pPr lvl="0">
              <a:spcBef>
                <a:spcPts val="0"/>
              </a:spcBef>
            </a:pPr>
            <a:r>
              <a:rPr lang="uk-UA" sz="2400" dirty="0" smtClean="0"/>
              <a:t>Удосконалювати систему внутрішньої та зовнішньої комунікації УБА.</a:t>
            </a:r>
          </a:p>
          <a:p>
            <a:pPr lvl="0">
              <a:spcBef>
                <a:spcPts val="0"/>
              </a:spcBef>
            </a:pPr>
            <a:r>
              <a:rPr lang="uk-UA" sz="2400" dirty="0" smtClean="0"/>
              <a:t>Розвивати членство.</a:t>
            </a:r>
          </a:p>
          <a:p>
            <a:pPr lvl="0">
              <a:spcBef>
                <a:spcPts val="0"/>
              </a:spcBef>
            </a:pPr>
            <a:r>
              <a:rPr lang="uk-UA" sz="2400" dirty="0" smtClean="0"/>
              <a:t>Розширювати послуги. </a:t>
            </a:r>
          </a:p>
          <a:p>
            <a:pPr lvl="0">
              <a:spcBef>
                <a:spcPts val="0"/>
              </a:spcBef>
            </a:pPr>
            <a:r>
              <a:rPr lang="uk-UA" sz="2400" dirty="0" smtClean="0"/>
              <a:t>Розвивати мережу регіональних відділень УБА.</a:t>
            </a:r>
          </a:p>
          <a:p>
            <a:pPr lvl="0">
              <a:spcBef>
                <a:spcPts val="0"/>
              </a:spcBef>
            </a:pPr>
            <a:r>
              <a:rPr lang="uk-UA" sz="2400" dirty="0" smtClean="0"/>
              <a:t>Активізувати роботу президії УБА та предметних і галузевих секцій. </a:t>
            </a:r>
          </a:p>
          <a:p>
            <a:pPr lvl="0">
              <a:spcBef>
                <a:spcPts val="0"/>
              </a:spcBef>
            </a:pPr>
            <a:r>
              <a:rPr lang="uk-UA" sz="2400" dirty="0" smtClean="0"/>
              <a:t>Розвивати партнерства</a:t>
            </a:r>
            <a:endParaRPr lang="uk-UA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є в Україні?</a:t>
            </a:r>
            <a:endParaRPr lang="uk-U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50680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96952"/>
            <a:ext cx="6026745" cy="350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4463"/>
            <a:ext cx="8420318" cy="393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80928"/>
            <a:ext cx="5617179" cy="35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6164262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5308" y="2636912"/>
            <a:ext cx="5418692" cy="377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«Стратегія реформ-2020»</a:t>
            </a:r>
            <a:endParaRPr lang="uk-U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29600" cy="348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70574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/>
          <p:cNvSpPr/>
          <p:nvPr/>
        </p:nvSpPr>
        <p:spPr bwMode="auto">
          <a:xfrm>
            <a:off x="-540568" y="4149080"/>
            <a:ext cx="2088232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" name="Стрелка вправо 6"/>
          <p:cNvSpPr/>
          <p:nvPr/>
        </p:nvSpPr>
        <p:spPr bwMode="auto">
          <a:xfrm>
            <a:off x="-612576" y="4725144"/>
            <a:ext cx="2088232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-684584" y="5013176"/>
            <a:ext cx="2160240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0800" cy="701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Бачення УБА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Стратегія розвитку бібліотечної галузі в Україні до 2020 року.</a:t>
            </a:r>
          </a:p>
          <a:p>
            <a:pPr lvl="0">
              <a:buNone/>
            </a:pPr>
            <a:endParaRPr lang="uk-UA" dirty="0" smtClean="0"/>
          </a:p>
          <a:p>
            <a:pPr lvl="0"/>
            <a:r>
              <a:rPr lang="uk-UA" dirty="0" smtClean="0"/>
              <a:t>«Моделі реформування мережі бібліотек України: організаційно-функціональні аспекти».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54050"/>
          </a:xfrm>
        </p:spPr>
        <p:txBody>
          <a:bodyPr/>
          <a:lstStyle/>
          <a:p>
            <a:pPr algn="l"/>
            <a:r>
              <a:rPr lang="uk-UA" dirty="0" smtClean="0"/>
              <a:t>Дякую за увагу!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662" y="980728"/>
            <a:ext cx="673333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Стратегія як план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sz="2800" dirty="0" smtClean="0"/>
              <a:t>спрямована на мету</a:t>
            </a:r>
          </a:p>
          <a:p>
            <a:pPr>
              <a:spcBef>
                <a:spcPts val="0"/>
              </a:spcBef>
            </a:pPr>
            <a:r>
              <a:rPr lang="uk-UA" sz="2800" dirty="0" smtClean="0"/>
              <a:t>довгострокова, </a:t>
            </a:r>
          </a:p>
          <a:p>
            <a:pPr>
              <a:spcBef>
                <a:spcPts val="0"/>
              </a:spcBef>
            </a:pPr>
            <a:r>
              <a:rPr lang="uk-UA" sz="2800" dirty="0" smtClean="0"/>
              <a:t>послідовна, </a:t>
            </a:r>
          </a:p>
          <a:p>
            <a:pPr>
              <a:spcBef>
                <a:spcPts val="0"/>
              </a:spcBef>
            </a:pPr>
            <a:r>
              <a:rPr lang="uk-UA" sz="2800" dirty="0" smtClean="0"/>
              <a:t>конструктивна, </a:t>
            </a:r>
          </a:p>
          <a:p>
            <a:pPr>
              <a:spcBef>
                <a:spcPts val="0"/>
              </a:spcBef>
            </a:pPr>
            <a:r>
              <a:rPr lang="uk-UA" sz="2800" dirty="0" smtClean="0"/>
              <a:t>раціональна, </a:t>
            </a:r>
          </a:p>
          <a:p>
            <a:pPr>
              <a:spcBef>
                <a:spcPts val="0"/>
              </a:spcBef>
            </a:pPr>
            <a:r>
              <a:rPr lang="uk-UA" sz="2800" dirty="0" smtClean="0"/>
              <a:t>підкріплена ідеологією, </a:t>
            </a:r>
          </a:p>
          <a:p>
            <a:pPr>
              <a:spcBef>
                <a:spcPts val="0"/>
              </a:spcBef>
            </a:pPr>
            <a:r>
              <a:rPr lang="uk-UA" sz="2800" dirty="0" smtClean="0"/>
              <a:t>стійка до невизначеності умов середовища </a:t>
            </a:r>
          </a:p>
          <a:p>
            <a:pPr>
              <a:spcBef>
                <a:spcPts val="0"/>
              </a:spcBef>
            </a:pPr>
            <a:r>
              <a:rPr lang="uk-UA" sz="2800" dirty="0" smtClean="0"/>
              <a:t>супроводжується постійним аналізом та моніторингом </a:t>
            </a:r>
          </a:p>
          <a:p>
            <a:pPr>
              <a:spcBef>
                <a:spcPts val="0"/>
              </a:spcBef>
            </a:pPr>
            <a:r>
              <a:rPr lang="uk-UA" sz="2800" dirty="0" smtClean="0"/>
              <a:t>орієнтована на досягнення успіху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2800" dirty="0" smtClean="0"/>
              <a:t>Бачення без дії – це мрія.</a:t>
            </a:r>
          </a:p>
          <a:p>
            <a:pPr>
              <a:buNone/>
            </a:pPr>
            <a:r>
              <a:rPr lang="uk-UA" sz="2800" dirty="0" smtClean="0"/>
              <a:t>Дія без бачення – це жах.</a:t>
            </a:r>
          </a:p>
          <a:p>
            <a:pPr>
              <a:buNone/>
            </a:pPr>
            <a:r>
              <a:rPr lang="uk-UA" sz="2800" i="1" dirty="0" smtClean="0"/>
              <a:t>(японська мудрість)</a:t>
            </a:r>
          </a:p>
          <a:p>
            <a:pPr>
              <a:buNone/>
            </a:pPr>
            <a:endParaRPr lang="uk-UA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708920"/>
            <a:ext cx="17335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Місія</a:t>
            </a:r>
          </a:p>
          <a:p>
            <a:pPr>
              <a:buNone/>
            </a:pPr>
            <a:r>
              <a:rPr lang="uk-UA" dirty="0" smtClean="0"/>
              <a:t>Бачення</a:t>
            </a:r>
          </a:p>
          <a:p>
            <a:pPr>
              <a:buNone/>
            </a:pPr>
            <a:r>
              <a:rPr lang="uk-UA" dirty="0" smtClean="0"/>
              <a:t>Стратегія</a:t>
            </a:r>
          </a:p>
          <a:p>
            <a:pPr>
              <a:buNone/>
            </a:pPr>
            <a:r>
              <a:rPr lang="uk-UA" dirty="0" smtClean="0"/>
              <a:t>Ціль </a:t>
            </a:r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183" y="1628800"/>
            <a:ext cx="435781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Місія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Сформульоване твердження відносно того, для чого і з яких причин існують бібліотеки.</a:t>
            </a:r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0"/>
            <a:ext cx="2533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Бачення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Кількісні і якісні показники, що визначають основні напрями розвитку бібліотечної </a:t>
            </a:r>
            <a:r>
              <a:rPr lang="uk-UA" dirty="0" smtClean="0"/>
              <a:t>галузі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0"/>
            <a:ext cx="2533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Стратегія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Визначення довгострокових напрямів </a:t>
            </a:r>
            <a:r>
              <a:rPr lang="uk-UA" dirty="0" smtClean="0"/>
              <a:t>розвитку бібліотечної галузі, </a:t>
            </a:r>
            <a:r>
              <a:rPr lang="uk-UA" dirty="0" smtClean="0"/>
              <a:t>а також</a:t>
            </a:r>
            <a:r>
              <a:rPr lang="uk-UA" dirty="0" smtClean="0"/>
              <a:t> </a:t>
            </a:r>
            <a:r>
              <a:rPr lang="uk-UA" dirty="0" smtClean="0"/>
              <a:t>системи внутрішньої та зовнішньої взаємодії.</a:t>
            </a:r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0"/>
            <a:ext cx="2533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Мета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Бажаний </a:t>
            </a:r>
            <a:r>
              <a:rPr lang="uk-UA" dirty="0" smtClean="0"/>
              <a:t>стан окремих характеристик галузі, </a:t>
            </a:r>
            <a:r>
              <a:rPr lang="uk-UA" dirty="0" smtClean="0"/>
              <a:t>на </a:t>
            </a:r>
            <a:r>
              <a:rPr lang="uk-UA" dirty="0" smtClean="0"/>
              <a:t>досягнення яких спрямована її діяльність.</a:t>
            </a:r>
          </a:p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0"/>
            <a:ext cx="2533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560</TotalTime>
  <Words>855</Words>
  <Application>Microsoft Office PowerPoint</Application>
  <PresentationFormat>Экран (4:3)</PresentationFormat>
  <Paragraphs>99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Тема1</vt:lpstr>
      <vt:lpstr>Стратегія розвитку бібліотек України:</vt:lpstr>
      <vt:lpstr>Страте́гія </vt:lpstr>
      <vt:lpstr>Стратегія як план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СН 1: Суспільство знань та інтелектуальна свобода </vt:lpstr>
      <vt:lpstr>Слайд 13</vt:lpstr>
      <vt:lpstr>СН 2: Трансформація бібліотечно-інформаційної сфери</vt:lpstr>
      <vt:lpstr>Слайд 15</vt:lpstr>
      <vt:lpstr>СН 3: Розбудова безперервної освіти</vt:lpstr>
      <vt:lpstr>Слайд 17</vt:lpstr>
      <vt:lpstr>СН 4: Адвокація  </vt:lpstr>
      <vt:lpstr>Слайд 19</vt:lpstr>
      <vt:lpstr>СН 5: Ефективний менеджмент асоціації </vt:lpstr>
      <vt:lpstr>Що є в Україні?</vt:lpstr>
      <vt:lpstr>Слайд 22</vt:lpstr>
      <vt:lpstr>Слайд 23</vt:lpstr>
      <vt:lpstr>«Стратегія реформ-2020»</vt:lpstr>
      <vt:lpstr>Слайд 25</vt:lpstr>
      <vt:lpstr>Слайд 26</vt:lpstr>
      <vt:lpstr>Бачення УБА</vt:lpstr>
      <vt:lpstr>Дякую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Стратегія розвитку бібліотек України:</dc:title>
  <dc:creator>Volhv</dc:creator>
  <cp:lastModifiedBy>Volhv</cp:lastModifiedBy>
  <cp:revision>43</cp:revision>
  <dcterms:created xsi:type="dcterms:W3CDTF">2014-10-16T12:18:13Z</dcterms:created>
  <dcterms:modified xsi:type="dcterms:W3CDTF">2014-10-20T15:39:18Z</dcterms:modified>
</cp:coreProperties>
</file>